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3" r:id="rId3"/>
    <p:sldId id="266" r:id="rId4"/>
    <p:sldId id="264" r:id="rId5"/>
    <p:sldId id="265" r:id="rId6"/>
    <p:sldId id="268" r:id="rId7"/>
    <p:sldId id="269" r:id="rId8"/>
    <p:sldId id="270" r:id="rId9"/>
    <p:sldId id="271" r:id="rId10"/>
    <p:sldId id="272" r:id="rId11"/>
    <p:sldId id="273" r:id="rId12"/>
    <p:sldId id="279" r:id="rId13"/>
    <p:sldId id="283" r:id="rId14"/>
    <p:sldId id="284" r:id="rId15"/>
    <p:sldId id="277" r:id="rId16"/>
    <p:sldId id="286" r:id="rId17"/>
    <p:sldId id="28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961" autoAdjust="0"/>
  </p:normalViewPr>
  <p:slideViewPr>
    <p:cSldViewPr>
      <p:cViewPr varScale="1">
        <p:scale>
          <a:sx n="66" d="100"/>
          <a:sy n="66" d="100"/>
        </p:scale>
        <p:origin x="-134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7.wmf"/><Relationship Id="rId6" Type="http://schemas.openxmlformats.org/officeDocument/2006/relationships/image" Target="../media/image11.wmf"/><Relationship Id="rId5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BE2AA1-A58A-4C34-9D21-76C402664646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FA06E1-499E-4FE0-A6F3-10829281CCF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C460D2-487F-4919-B300-D95188C9524C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83DF-EDCA-4902-9A48-C9B8DE30B03A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C8E52-8E5E-4AAD-AF0C-43D77232EF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83DF-EDCA-4902-9A48-C9B8DE30B03A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C8E52-8E5E-4AAD-AF0C-43D77232EF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83DF-EDCA-4902-9A48-C9B8DE30B03A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C8E52-8E5E-4AAD-AF0C-43D77232EF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83DF-EDCA-4902-9A48-C9B8DE30B03A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C8E52-8E5E-4AAD-AF0C-43D77232EF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83DF-EDCA-4902-9A48-C9B8DE30B03A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C8E52-8E5E-4AAD-AF0C-43D77232EF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83DF-EDCA-4902-9A48-C9B8DE30B03A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C8E52-8E5E-4AAD-AF0C-43D77232EF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83DF-EDCA-4902-9A48-C9B8DE30B03A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C8E52-8E5E-4AAD-AF0C-43D77232EF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83DF-EDCA-4902-9A48-C9B8DE30B03A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C8E52-8E5E-4AAD-AF0C-43D77232EF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83DF-EDCA-4902-9A48-C9B8DE30B03A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C8E52-8E5E-4AAD-AF0C-43D77232EF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83DF-EDCA-4902-9A48-C9B8DE30B03A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C8E52-8E5E-4AAD-AF0C-43D77232EF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83DF-EDCA-4902-9A48-C9B8DE30B03A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C8E52-8E5E-4AAD-AF0C-43D77232EF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983DF-EDCA-4902-9A48-C9B8DE30B03A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C8E52-8E5E-4AAD-AF0C-43D77232EFA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0040" y="1340768"/>
            <a:ext cx="7772400" cy="2759899"/>
          </a:xfrm>
        </p:spPr>
        <p:txBody>
          <a:bodyPr>
            <a:normAutofit/>
          </a:bodyPr>
          <a:lstStyle/>
          <a:p>
            <a:r>
              <a:rPr lang="ru-RU" sz="4900" b="1" dirty="0" smtClean="0">
                <a:solidFill>
                  <a:schemeClr val="accent1">
                    <a:lumMod val="75000"/>
                  </a:schemeClr>
                </a:solidFill>
              </a:rPr>
              <a:t>Степенные функции, их свойства и графики</a:t>
            </a:r>
            <a:br>
              <a:rPr lang="ru-RU" sz="49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Алгебра и начала анализа</a:t>
            </a:r>
            <a:r>
              <a:rPr lang="ru-RU" sz="2400" dirty="0" smtClean="0"/>
              <a:t>,</a:t>
            </a:r>
            <a:r>
              <a:rPr lang="ru-RU" sz="2700" dirty="0" smtClean="0"/>
              <a:t> 11 класс</a:t>
            </a:r>
            <a:endParaRPr lang="ru-RU" sz="27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57422" y="4929198"/>
            <a:ext cx="6400800" cy="1752600"/>
          </a:xfrm>
        </p:spPr>
        <p:txBody>
          <a:bodyPr>
            <a:normAutofit/>
          </a:bodyPr>
          <a:lstStyle/>
          <a:p>
            <a:pPr algn="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«Для того чтобы усовершенствовать ум, надо больше рассуждать, чем заучивать».</a:t>
            </a:r>
          </a:p>
          <a:p>
            <a:pPr algn="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                                                                                                   Р.Декарт</a:t>
            </a:r>
          </a:p>
          <a:p>
            <a:endParaRPr lang="ru-RU" sz="15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Цель урока: Обеспечить восприятие, осмысление и первичное запоминание по теме  «Степенные функции, их свойства и графики»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Задачи урока:</a:t>
            </a:r>
          </a:p>
          <a:p>
            <a:r>
              <a:rPr lang="ru-RU" u="sng" dirty="0" smtClean="0"/>
              <a:t>Образовательные</a:t>
            </a:r>
            <a:endParaRPr lang="ru-RU" dirty="0" smtClean="0"/>
          </a:p>
          <a:p>
            <a:r>
              <a:rPr lang="ru-RU" dirty="0" smtClean="0"/>
              <a:t>- на основе имеющихся знаний об элементарных функциях выявить свойства и построить графики различных видов степенной функции;</a:t>
            </a:r>
          </a:p>
          <a:p>
            <a:r>
              <a:rPr lang="ru-RU" dirty="0" smtClean="0"/>
              <a:t>- дать характеристику степенной функции в общем виде;</a:t>
            </a:r>
          </a:p>
          <a:p>
            <a:r>
              <a:rPr lang="ru-RU" dirty="0" smtClean="0"/>
              <a:t>- использовать полученные знания в нестандартной ситуации;</a:t>
            </a:r>
          </a:p>
          <a:p>
            <a:r>
              <a:rPr lang="ru-RU" dirty="0" smtClean="0"/>
              <a:t>- актуализация опорных знаний в условиях сдачи ЕГЭ</a:t>
            </a:r>
          </a:p>
          <a:p>
            <a:r>
              <a:rPr lang="ru-RU" u="sng" dirty="0" smtClean="0"/>
              <a:t>Развивающие </a:t>
            </a:r>
            <a:endParaRPr lang="ru-RU" dirty="0" smtClean="0"/>
          </a:p>
          <a:p>
            <a:r>
              <a:rPr lang="ru-RU" dirty="0" smtClean="0"/>
              <a:t>- развитие творческого подхода к применению свойств при решении упражнений;</a:t>
            </a:r>
          </a:p>
          <a:p>
            <a:r>
              <a:rPr lang="ru-RU" dirty="0" smtClean="0"/>
              <a:t>- воспитание мотивов учения, положительного отношения к занятиям;</a:t>
            </a:r>
          </a:p>
          <a:p>
            <a:r>
              <a:rPr lang="ru-RU" dirty="0" smtClean="0"/>
              <a:t>- развитие умений  применять теоретические знания на практике;</a:t>
            </a:r>
          </a:p>
          <a:p>
            <a:r>
              <a:rPr lang="ru-RU" u="sng" dirty="0" smtClean="0"/>
              <a:t>Воспитательные </a:t>
            </a:r>
            <a:endParaRPr lang="ru-RU" dirty="0" smtClean="0"/>
          </a:p>
          <a:p>
            <a:r>
              <a:rPr lang="ru-RU" dirty="0" smtClean="0"/>
              <a:t>- воспитывать способности к самоанализу, трудолюбие, взаимопомощь;</a:t>
            </a:r>
          </a:p>
          <a:p>
            <a:r>
              <a:rPr lang="ru-RU" dirty="0" smtClean="0"/>
              <a:t>- воспитывать положительное отношение к знаниям</a:t>
            </a:r>
          </a:p>
          <a:p>
            <a:r>
              <a:rPr lang="ru-RU" dirty="0" smtClean="0"/>
              <a:t>- формирование познавательной потребности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62000" y="1447800"/>
            <a:ext cx="7696200" cy="304641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Степенными функциями называются функции вида</a:t>
            </a:r>
            <a:r>
              <a:rPr lang="ru-RU" sz="48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у = </a:t>
            </a:r>
            <a:r>
              <a:rPr lang="ru-RU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sz="48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,  где </a:t>
            </a:r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– заданное рациональное  число</a:t>
            </a:r>
            <a:endParaRPr lang="ru-RU" sz="4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3895725" y="-134938"/>
            <a:ext cx="542925" cy="1006476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6000" b="1">
                <a:latin typeface="Times New Roman" pitchFamily="18" charset="0"/>
              </a:rPr>
              <a:t>y</a:t>
            </a:r>
            <a:endParaRPr lang="ru-RU" sz="6000" b="1">
              <a:latin typeface="Times New Roman" pitchFamily="18" charset="0"/>
            </a:endParaRPr>
          </a:p>
        </p:txBody>
      </p:sp>
      <p:sp>
        <p:nvSpPr>
          <p:cNvPr id="7171" name="Line 3"/>
          <p:cNvSpPr>
            <a:spLocks noChangeShapeType="1"/>
          </p:cNvSpPr>
          <p:nvPr/>
        </p:nvSpPr>
        <p:spPr bwMode="auto">
          <a:xfrm>
            <a:off x="296863" y="3429000"/>
            <a:ext cx="8470900" cy="15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 flipV="1">
            <a:off x="4572000" y="368300"/>
            <a:ext cx="0" cy="58959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8128000" y="3429000"/>
            <a:ext cx="809625" cy="1006475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6000" b="1">
                <a:latin typeface="Times New Roman" pitchFamily="18" charset="0"/>
              </a:rPr>
              <a:t>x</a:t>
            </a:r>
            <a:endParaRPr lang="ru-RU" sz="6000" b="1">
              <a:latin typeface="Times New Roman" pitchFamily="18" charset="0"/>
            </a:endParaRPr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>
            <a:off x="5157788" y="3429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>
            <a:off x="4945063" y="3279775"/>
            <a:ext cx="0" cy="17938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>
            <a:off x="244475" y="3048000"/>
            <a:ext cx="8640763" cy="158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>
            <a:off x="244475" y="2697163"/>
            <a:ext cx="8686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8" name="Line 10"/>
          <p:cNvSpPr>
            <a:spLocks noChangeShapeType="1"/>
          </p:cNvSpPr>
          <p:nvPr/>
        </p:nvSpPr>
        <p:spPr bwMode="auto">
          <a:xfrm>
            <a:off x="258763" y="2332038"/>
            <a:ext cx="86407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9" name="Line 11"/>
          <p:cNvSpPr>
            <a:spLocks noChangeShapeType="1"/>
          </p:cNvSpPr>
          <p:nvPr/>
        </p:nvSpPr>
        <p:spPr bwMode="auto">
          <a:xfrm>
            <a:off x="228600" y="1981200"/>
            <a:ext cx="86407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80" name="Line 12"/>
          <p:cNvSpPr>
            <a:spLocks noChangeShapeType="1"/>
          </p:cNvSpPr>
          <p:nvPr/>
        </p:nvSpPr>
        <p:spPr bwMode="auto">
          <a:xfrm>
            <a:off x="244475" y="1616075"/>
            <a:ext cx="86709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81" name="Line 13"/>
          <p:cNvSpPr>
            <a:spLocks noChangeShapeType="1"/>
          </p:cNvSpPr>
          <p:nvPr/>
        </p:nvSpPr>
        <p:spPr bwMode="auto">
          <a:xfrm>
            <a:off x="228600" y="1249363"/>
            <a:ext cx="87026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82" name="Line 14"/>
          <p:cNvSpPr>
            <a:spLocks noChangeShapeType="1"/>
          </p:cNvSpPr>
          <p:nvPr/>
        </p:nvSpPr>
        <p:spPr bwMode="auto">
          <a:xfrm>
            <a:off x="228600" y="884238"/>
            <a:ext cx="86407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83" name="Line 15"/>
          <p:cNvSpPr>
            <a:spLocks noChangeShapeType="1"/>
          </p:cNvSpPr>
          <p:nvPr/>
        </p:nvSpPr>
        <p:spPr bwMode="auto">
          <a:xfrm>
            <a:off x="244475" y="533400"/>
            <a:ext cx="86709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84" name="Line 16"/>
          <p:cNvSpPr>
            <a:spLocks noChangeShapeType="1"/>
          </p:cNvSpPr>
          <p:nvPr/>
        </p:nvSpPr>
        <p:spPr bwMode="auto">
          <a:xfrm>
            <a:off x="244475" y="198438"/>
            <a:ext cx="8670925" cy="3016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85" name="Line 17"/>
          <p:cNvSpPr>
            <a:spLocks noChangeShapeType="1"/>
          </p:cNvSpPr>
          <p:nvPr/>
        </p:nvSpPr>
        <p:spPr bwMode="auto">
          <a:xfrm>
            <a:off x="198438" y="3779838"/>
            <a:ext cx="8686800" cy="1428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86" name="Line 18"/>
          <p:cNvSpPr>
            <a:spLocks noChangeShapeType="1"/>
          </p:cNvSpPr>
          <p:nvPr/>
        </p:nvSpPr>
        <p:spPr bwMode="auto">
          <a:xfrm>
            <a:off x="228600" y="4130675"/>
            <a:ext cx="86407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87" name="Line 19"/>
          <p:cNvSpPr>
            <a:spLocks noChangeShapeType="1"/>
          </p:cNvSpPr>
          <p:nvPr/>
        </p:nvSpPr>
        <p:spPr bwMode="auto">
          <a:xfrm flipV="1">
            <a:off x="212725" y="4495800"/>
            <a:ext cx="8656638" cy="158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88" name="Line 20"/>
          <p:cNvSpPr>
            <a:spLocks noChangeShapeType="1"/>
          </p:cNvSpPr>
          <p:nvPr/>
        </p:nvSpPr>
        <p:spPr bwMode="auto">
          <a:xfrm>
            <a:off x="0" y="4860925"/>
            <a:ext cx="88995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89" name="Line 21"/>
          <p:cNvSpPr>
            <a:spLocks noChangeShapeType="1"/>
          </p:cNvSpPr>
          <p:nvPr/>
        </p:nvSpPr>
        <p:spPr bwMode="auto">
          <a:xfrm>
            <a:off x="212725" y="5211763"/>
            <a:ext cx="87026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90" name="Line 22"/>
          <p:cNvSpPr>
            <a:spLocks noChangeShapeType="1"/>
          </p:cNvSpPr>
          <p:nvPr/>
        </p:nvSpPr>
        <p:spPr bwMode="auto">
          <a:xfrm>
            <a:off x="228600" y="5578475"/>
            <a:ext cx="8626475" cy="1428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91" name="Line 23"/>
          <p:cNvSpPr>
            <a:spLocks noChangeShapeType="1"/>
          </p:cNvSpPr>
          <p:nvPr/>
        </p:nvSpPr>
        <p:spPr bwMode="auto">
          <a:xfrm>
            <a:off x="212725" y="5927725"/>
            <a:ext cx="867251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92" name="Line 24"/>
          <p:cNvSpPr>
            <a:spLocks noChangeShapeType="1"/>
          </p:cNvSpPr>
          <p:nvPr/>
        </p:nvSpPr>
        <p:spPr bwMode="auto">
          <a:xfrm>
            <a:off x="228600" y="6294438"/>
            <a:ext cx="8518525" cy="1428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93" name="Line 25"/>
          <p:cNvSpPr>
            <a:spLocks noChangeShapeType="1"/>
          </p:cNvSpPr>
          <p:nvPr/>
        </p:nvSpPr>
        <p:spPr bwMode="auto">
          <a:xfrm>
            <a:off x="212725" y="6659563"/>
            <a:ext cx="865663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94" name="Line 26"/>
          <p:cNvSpPr>
            <a:spLocks noChangeShapeType="1"/>
          </p:cNvSpPr>
          <p:nvPr/>
        </p:nvSpPr>
        <p:spPr bwMode="auto">
          <a:xfrm flipH="1">
            <a:off x="4906963" y="212725"/>
            <a:ext cx="15875" cy="64325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95" name="Line 27"/>
          <p:cNvSpPr>
            <a:spLocks noChangeShapeType="1"/>
          </p:cNvSpPr>
          <p:nvPr/>
        </p:nvSpPr>
        <p:spPr bwMode="auto">
          <a:xfrm>
            <a:off x="5273675" y="198438"/>
            <a:ext cx="0" cy="646112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96" name="Line 28"/>
          <p:cNvSpPr>
            <a:spLocks noChangeShapeType="1"/>
          </p:cNvSpPr>
          <p:nvPr/>
        </p:nvSpPr>
        <p:spPr bwMode="auto">
          <a:xfrm>
            <a:off x="5622925" y="228600"/>
            <a:ext cx="14288" cy="64166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97" name="Line 29"/>
          <p:cNvSpPr>
            <a:spLocks noChangeShapeType="1"/>
          </p:cNvSpPr>
          <p:nvPr/>
        </p:nvSpPr>
        <p:spPr bwMode="auto">
          <a:xfrm>
            <a:off x="5989638" y="212725"/>
            <a:ext cx="0" cy="6400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98" name="Line 30"/>
          <p:cNvSpPr>
            <a:spLocks noChangeShapeType="1"/>
          </p:cNvSpPr>
          <p:nvPr/>
        </p:nvSpPr>
        <p:spPr bwMode="auto">
          <a:xfrm>
            <a:off x="6340475" y="228600"/>
            <a:ext cx="15875" cy="64166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99" name="Line 31"/>
          <p:cNvSpPr>
            <a:spLocks noChangeShapeType="1"/>
          </p:cNvSpPr>
          <p:nvPr/>
        </p:nvSpPr>
        <p:spPr bwMode="auto">
          <a:xfrm>
            <a:off x="6705600" y="198438"/>
            <a:ext cx="30163" cy="643096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00" name="Line 32"/>
          <p:cNvSpPr>
            <a:spLocks noChangeShapeType="1"/>
          </p:cNvSpPr>
          <p:nvPr/>
        </p:nvSpPr>
        <p:spPr bwMode="auto">
          <a:xfrm>
            <a:off x="7056438" y="212725"/>
            <a:ext cx="30162" cy="64166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01" name="Line 33"/>
          <p:cNvSpPr>
            <a:spLocks noChangeShapeType="1"/>
          </p:cNvSpPr>
          <p:nvPr/>
        </p:nvSpPr>
        <p:spPr bwMode="auto">
          <a:xfrm>
            <a:off x="7437438" y="212725"/>
            <a:ext cx="0" cy="644683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02" name="Line 34"/>
          <p:cNvSpPr>
            <a:spLocks noChangeShapeType="1"/>
          </p:cNvSpPr>
          <p:nvPr/>
        </p:nvSpPr>
        <p:spPr bwMode="auto">
          <a:xfrm>
            <a:off x="7788275" y="212725"/>
            <a:ext cx="0" cy="6400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03" name="Line 35"/>
          <p:cNvSpPr>
            <a:spLocks noChangeShapeType="1"/>
          </p:cNvSpPr>
          <p:nvPr/>
        </p:nvSpPr>
        <p:spPr bwMode="auto">
          <a:xfrm>
            <a:off x="8137525" y="212725"/>
            <a:ext cx="15875" cy="64325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04" name="Line 36"/>
          <p:cNvSpPr>
            <a:spLocks noChangeShapeType="1"/>
          </p:cNvSpPr>
          <p:nvPr/>
        </p:nvSpPr>
        <p:spPr bwMode="auto">
          <a:xfrm>
            <a:off x="8474075" y="212725"/>
            <a:ext cx="14288" cy="644683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05" name="Line 37"/>
          <p:cNvSpPr>
            <a:spLocks noChangeShapeType="1"/>
          </p:cNvSpPr>
          <p:nvPr/>
        </p:nvSpPr>
        <p:spPr bwMode="auto">
          <a:xfrm>
            <a:off x="8793163" y="212725"/>
            <a:ext cx="30162" cy="64325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06" name="Line 38"/>
          <p:cNvSpPr>
            <a:spLocks noChangeShapeType="1"/>
          </p:cNvSpPr>
          <p:nvPr/>
        </p:nvSpPr>
        <p:spPr bwMode="auto">
          <a:xfrm>
            <a:off x="4206875" y="198438"/>
            <a:ext cx="0" cy="646112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07" name="Line 39"/>
          <p:cNvSpPr>
            <a:spLocks noChangeShapeType="1"/>
          </p:cNvSpPr>
          <p:nvPr/>
        </p:nvSpPr>
        <p:spPr bwMode="auto">
          <a:xfrm>
            <a:off x="3840163" y="0"/>
            <a:ext cx="0" cy="66452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08" name="Line 40"/>
          <p:cNvSpPr>
            <a:spLocks noChangeShapeType="1"/>
          </p:cNvSpPr>
          <p:nvPr/>
        </p:nvSpPr>
        <p:spPr bwMode="auto">
          <a:xfrm>
            <a:off x="3444875" y="182563"/>
            <a:ext cx="30163" cy="6477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09" name="Line 41"/>
          <p:cNvSpPr>
            <a:spLocks noChangeShapeType="1"/>
          </p:cNvSpPr>
          <p:nvPr/>
        </p:nvSpPr>
        <p:spPr bwMode="auto">
          <a:xfrm>
            <a:off x="3108325" y="182563"/>
            <a:ext cx="15875" cy="644683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10" name="Line 42"/>
          <p:cNvSpPr>
            <a:spLocks noChangeShapeType="1"/>
          </p:cNvSpPr>
          <p:nvPr/>
        </p:nvSpPr>
        <p:spPr bwMode="auto">
          <a:xfrm>
            <a:off x="2759075" y="182563"/>
            <a:ext cx="0" cy="644683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11" name="Line 43"/>
          <p:cNvSpPr>
            <a:spLocks noChangeShapeType="1"/>
          </p:cNvSpPr>
          <p:nvPr/>
        </p:nvSpPr>
        <p:spPr bwMode="auto">
          <a:xfrm>
            <a:off x="2392363" y="0"/>
            <a:ext cx="0" cy="667543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12" name="Line 44"/>
          <p:cNvSpPr>
            <a:spLocks noChangeShapeType="1"/>
          </p:cNvSpPr>
          <p:nvPr/>
        </p:nvSpPr>
        <p:spPr bwMode="auto">
          <a:xfrm>
            <a:off x="2025650" y="198438"/>
            <a:ext cx="1588" cy="646112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13" name="Line 45"/>
          <p:cNvSpPr>
            <a:spLocks noChangeShapeType="1"/>
          </p:cNvSpPr>
          <p:nvPr/>
        </p:nvSpPr>
        <p:spPr bwMode="auto">
          <a:xfrm flipH="1">
            <a:off x="1646238" y="182563"/>
            <a:ext cx="14287" cy="643096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14" name="Line 46"/>
          <p:cNvSpPr>
            <a:spLocks noChangeShapeType="1"/>
          </p:cNvSpPr>
          <p:nvPr/>
        </p:nvSpPr>
        <p:spPr bwMode="auto">
          <a:xfrm>
            <a:off x="1295400" y="182563"/>
            <a:ext cx="0" cy="646271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15" name="Line 47"/>
          <p:cNvSpPr>
            <a:spLocks noChangeShapeType="1"/>
          </p:cNvSpPr>
          <p:nvPr/>
        </p:nvSpPr>
        <p:spPr bwMode="auto">
          <a:xfrm>
            <a:off x="944563" y="0"/>
            <a:ext cx="15875" cy="66452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16" name="Line 48"/>
          <p:cNvSpPr>
            <a:spLocks noChangeShapeType="1"/>
          </p:cNvSpPr>
          <p:nvPr/>
        </p:nvSpPr>
        <p:spPr bwMode="auto">
          <a:xfrm>
            <a:off x="579438" y="182563"/>
            <a:ext cx="14287" cy="6477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17" name="Line 49"/>
          <p:cNvSpPr>
            <a:spLocks noChangeShapeType="1"/>
          </p:cNvSpPr>
          <p:nvPr/>
        </p:nvSpPr>
        <p:spPr bwMode="auto">
          <a:xfrm>
            <a:off x="198438" y="228600"/>
            <a:ext cx="46037" cy="6430963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18" name="Text Box 50"/>
          <p:cNvSpPr txBox="1">
            <a:spLocks noChangeArrowheads="1"/>
          </p:cNvSpPr>
          <p:nvPr/>
        </p:nvSpPr>
        <p:spPr bwMode="auto">
          <a:xfrm>
            <a:off x="2830513" y="3259138"/>
            <a:ext cx="3581400" cy="914400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5400">
                <a:latin typeface="Times New Roman" pitchFamily="18" charset="0"/>
              </a:rPr>
              <a:t>   -</a:t>
            </a:r>
            <a:r>
              <a:rPr lang="ru-RU" sz="4800" b="1">
                <a:latin typeface="Times New Roman" pitchFamily="18" charset="0"/>
              </a:rPr>
              <a:t>1  0    1  2</a:t>
            </a:r>
          </a:p>
        </p:txBody>
      </p:sp>
      <p:sp>
        <p:nvSpPr>
          <p:cNvPr id="240691" name="Freeform 51"/>
          <p:cNvSpPr>
            <a:spLocks/>
          </p:cNvSpPr>
          <p:nvPr/>
        </p:nvSpPr>
        <p:spPr bwMode="auto">
          <a:xfrm>
            <a:off x="2998788" y="15875"/>
            <a:ext cx="3127375" cy="3421063"/>
          </a:xfrm>
          <a:custGeom>
            <a:avLst/>
            <a:gdLst>
              <a:gd name="T0" fmla="*/ 2147483647 w 1970"/>
              <a:gd name="T1" fmla="*/ 2147483647 h 2155"/>
              <a:gd name="T2" fmla="*/ 2147483647 w 1970"/>
              <a:gd name="T3" fmla="*/ 2147483647 h 2155"/>
              <a:gd name="T4" fmla="*/ 2147483647 w 1970"/>
              <a:gd name="T5" fmla="*/ 2147483647 h 2155"/>
              <a:gd name="T6" fmla="*/ 2147483647 w 1970"/>
              <a:gd name="T7" fmla="*/ 2147483647 h 2155"/>
              <a:gd name="T8" fmla="*/ 2147483647 w 1970"/>
              <a:gd name="T9" fmla="*/ 2147483647 h 2155"/>
              <a:gd name="T10" fmla="*/ 2147483647 w 1970"/>
              <a:gd name="T11" fmla="*/ 2147483647 h 2155"/>
              <a:gd name="T12" fmla="*/ 2147483647 w 1970"/>
              <a:gd name="T13" fmla="*/ 0 h 215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970"/>
              <a:gd name="T22" fmla="*/ 0 h 2155"/>
              <a:gd name="T23" fmla="*/ 1970 w 1970"/>
              <a:gd name="T24" fmla="*/ 2155 h 215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970" h="2155">
                <a:moveTo>
                  <a:pt x="2" y="115"/>
                </a:moveTo>
                <a:cubicBezTo>
                  <a:pt x="0" y="96"/>
                  <a:pt x="42" y="186"/>
                  <a:pt x="89" y="336"/>
                </a:cubicBezTo>
                <a:cubicBezTo>
                  <a:pt x="136" y="486"/>
                  <a:pt x="209" y="785"/>
                  <a:pt x="287" y="1014"/>
                </a:cubicBezTo>
                <a:cubicBezTo>
                  <a:pt x="365" y="1243"/>
                  <a:pt x="443" y="1521"/>
                  <a:pt x="559" y="1710"/>
                </a:cubicBezTo>
                <a:cubicBezTo>
                  <a:pt x="675" y="1899"/>
                  <a:pt x="833" y="2155"/>
                  <a:pt x="981" y="2150"/>
                </a:cubicBezTo>
                <a:cubicBezTo>
                  <a:pt x="1129" y="2145"/>
                  <a:pt x="1281" y="2038"/>
                  <a:pt x="1446" y="1680"/>
                </a:cubicBezTo>
                <a:cubicBezTo>
                  <a:pt x="1611" y="1322"/>
                  <a:pt x="1861" y="350"/>
                  <a:pt x="1970" y="0"/>
                </a:cubicBezTo>
              </a:path>
            </a:pathLst>
          </a:custGeom>
          <a:noFill/>
          <a:ln w="28575">
            <a:solidFill>
              <a:srgbClr val="3399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0696" name="Freeform 56"/>
          <p:cNvSpPr>
            <a:spLocks/>
          </p:cNvSpPr>
          <p:nvPr/>
        </p:nvSpPr>
        <p:spPr bwMode="auto">
          <a:xfrm>
            <a:off x="3308350" y="-276225"/>
            <a:ext cx="2457450" cy="3697288"/>
          </a:xfrm>
          <a:custGeom>
            <a:avLst/>
            <a:gdLst>
              <a:gd name="T0" fmla="*/ 0 w 1548"/>
              <a:gd name="T1" fmla="*/ 0 h 2329"/>
              <a:gd name="T2" fmla="*/ 2147483647 w 1548"/>
              <a:gd name="T3" fmla="*/ 2147483647 h 2329"/>
              <a:gd name="T4" fmla="*/ 2147483647 w 1548"/>
              <a:gd name="T5" fmla="*/ 2147483647 h 2329"/>
              <a:gd name="T6" fmla="*/ 2147483647 w 1548"/>
              <a:gd name="T7" fmla="*/ 2147483647 h 2329"/>
              <a:gd name="T8" fmla="*/ 2147483647 w 1548"/>
              <a:gd name="T9" fmla="*/ 2147483647 h 2329"/>
              <a:gd name="T10" fmla="*/ 2147483647 w 1548"/>
              <a:gd name="T11" fmla="*/ 2147483647 h 2329"/>
              <a:gd name="T12" fmla="*/ 2147483647 w 1548"/>
              <a:gd name="T13" fmla="*/ 2147483647 h 2329"/>
              <a:gd name="T14" fmla="*/ 2147483647 w 1548"/>
              <a:gd name="T15" fmla="*/ 2147483647 h 2329"/>
              <a:gd name="T16" fmla="*/ 2147483647 w 1548"/>
              <a:gd name="T17" fmla="*/ 2147483647 h 2329"/>
              <a:gd name="T18" fmla="*/ 2147483647 w 1548"/>
              <a:gd name="T19" fmla="*/ 2147483647 h 2329"/>
              <a:gd name="T20" fmla="*/ 2147483647 w 1548"/>
              <a:gd name="T21" fmla="*/ 2147483647 h 232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548"/>
              <a:gd name="T34" fmla="*/ 0 h 2329"/>
              <a:gd name="T35" fmla="*/ 1548 w 1548"/>
              <a:gd name="T36" fmla="*/ 2329 h 232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548" h="2329">
                <a:moveTo>
                  <a:pt x="0" y="0"/>
                </a:moveTo>
                <a:cubicBezTo>
                  <a:pt x="8" y="33"/>
                  <a:pt x="36" y="138"/>
                  <a:pt x="46" y="204"/>
                </a:cubicBezTo>
                <a:cubicBezTo>
                  <a:pt x="56" y="270"/>
                  <a:pt x="36" y="232"/>
                  <a:pt x="60" y="398"/>
                </a:cubicBezTo>
                <a:cubicBezTo>
                  <a:pt x="84" y="564"/>
                  <a:pt x="140" y="958"/>
                  <a:pt x="188" y="1198"/>
                </a:cubicBezTo>
                <a:cubicBezTo>
                  <a:pt x="236" y="1438"/>
                  <a:pt x="297" y="1670"/>
                  <a:pt x="348" y="1838"/>
                </a:cubicBezTo>
                <a:cubicBezTo>
                  <a:pt x="399" y="2006"/>
                  <a:pt x="420" y="2125"/>
                  <a:pt x="492" y="2206"/>
                </a:cubicBezTo>
                <a:cubicBezTo>
                  <a:pt x="564" y="2287"/>
                  <a:pt x="687" y="2319"/>
                  <a:pt x="783" y="2324"/>
                </a:cubicBezTo>
                <a:cubicBezTo>
                  <a:pt x="879" y="2329"/>
                  <a:pt x="990" y="2316"/>
                  <a:pt x="1068" y="2238"/>
                </a:cubicBezTo>
                <a:cubicBezTo>
                  <a:pt x="1146" y="2160"/>
                  <a:pt x="1195" y="2027"/>
                  <a:pt x="1248" y="1854"/>
                </a:cubicBezTo>
                <a:cubicBezTo>
                  <a:pt x="1301" y="1681"/>
                  <a:pt x="1338" y="1505"/>
                  <a:pt x="1388" y="1198"/>
                </a:cubicBezTo>
                <a:cubicBezTo>
                  <a:pt x="1438" y="891"/>
                  <a:pt x="1515" y="261"/>
                  <a:pt x="1548" y="14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21" name="Text Box 59"/>
          <p:cNvSpPr txBox="1">
            <a:spLocks noChangeArrowheads="1"/>
          </p:cNvSpPr>
          <p:nvPr/>
        </p:nvSpPr>
        <p:spPr bwMode="auto">
          <a:xfrm>
            <a:off x="6019800" y="2286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3399FF"/>
                </a:solidFill>
              </a:rPr>
              <a:t>у = х</a:t>
            </a:r>
            <a:r>
              <a:rPr lang="ru-RU" sz="2400" b="1" baseline="30000">
                <a:solidFill>
                  <a:srgbClr val="3399FF"/>
                </a:solidFill>
              </a:rPr>
              <a:t>2</a:t>
            </a:r>
            <a:r>
              <a:rPr lang="ru-RU" sz="2400" b="1"/>
              <a:t> </a:t>
            </a:r>
          </a:p>
        </p:txBody>
      </p:sp>
      <p:sp>
        <p:nvSpPr>
          <p:cNvPr id="240701" name="Freeform 61"/>
          <p:cNvSpPr>
            <a:spLocks/>
          </p:cNvSpPr>
          <p:nvPr/>
        </p:nvSpPr>
        <p:spPr bwMode="auto">
          <a:xfrm>
            <a:off x="3556000" y="-76200"/>
            <a:ext cx="1930400" cy="3530600"/>
          </a:xfrm>
          <a:custGeom>
            <a:avLst/>
            <a:gdLst>
              <a:gd name="T0" fmla="*/ 0 w 1216"/>
              <a:gd name="T1" fmla="*/ 0 h 2224"/>
              <a:gd name="T2" fmla="*/ 2147483647 w 1216"/>
              <a:gd name="T3" fmla="*/ 2147483647 h 2224"/>
              <a:gd name="T4" fmla="*/ 2147483647 w 1216"/>
              <a:gd name="T5" fmla="*/ 2147483647 h 2224"/>
              <a:gd name="T6" fmla="*/ 2147483647 w 1216"/>
              <a:gd name="T7" fmla="*/ 2147483647 h 2224"/>
              <a:gd name="T8" fmla="*/ 2147483647 w 1216"/>
              <a:gd name="T9" fmla="*/ 2147483647 h 2224"/>
              <a:gd name="T10" fmla="*/ 2147483647 w 1216"/>
              <a:gd name="T11" fmla="*/ 2147483647 h 2224"/>
              <a:gd name="T12" fmla="*/ 2147483647 w 1216"/>
              <a:gd name="T13" fmla="*/ 2147483647 h 2224"/>
              <a:gd name="T14" fmla="*/ 2147483647 w 1216"/>
              <a:gd name="T15" fmla="*/ 2147483647 h 2224"/>
              <a:gd name="T16" fmla="*/ 2147483647 w 1216"/>
              <a:gd name="T17" fmla="*/ 0 h 22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216"/>
              <a:gd name="T28" fmla="*/ 0 h 2224"/>
              <a:gd name="T29" fmla="*/ 1216 w 1216"/>
              <a:gd name="T30" fmla="*/ 2224 h 22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216" h="2224">
                <a:moveTo>
                  <a:pt x="0" y="0"/>
                </a:moveTo>
                <a:cubicBezTo>
                  <a:pt x="19" y="155"/>
                  <a:pt x="77" y="640"/>
                  <a:pt x="112" y="928"/>
                </a:cubicBezTo>
                <a:cubicBezTo>
                  <a:pt x="147" y="1216"/>
                  <a:pt x="173" y="1525"/>
                  <a:pt x="208" y="1728"/>
                </a:cubicBezTo>
                <a:cubicBezTo>
                  <a:pt x="243" y="1931"/>
                  <a:pt x="248" y="2064"/>
                  <a:pt x="320" y="2144"/>
                </a:cubicBezTo>
                <a:cubicBezTo>
                  <a:pt x="392" y="2224"/>
                  <a:pt x="533" y="2208"/>
                  <a:pt x="640" y="2208"/>
                </a:cubicBezTo>
                <a:cubicBezTo>
                  <a:pt x="747" y="2208"/>
                  <a:pt x="888" y="2224"/>
                  <a:pt x="960" y="2144"/>
                </a:cubicBezTo>
                <a:cubicBezTo>
                  <a:pt x="1032" y="2064"/>
                  <a:pt x="1040" y="1933"/>
                  <a:pt x="1072" y="1728"/>
                </a:cubicBezTo>
                <a:cubicBezTo>
                  <a:pt x="1104" y="1523"/>
                  <a:pt x="1128" y="1200"/>
                  <a:pt x="1152" y="912"/>
                </a:cubicBezTo>
                <a:cubicBezTo>
                  <a:pt x="1176" y="624"/>
                  <a:pt x="1203" y="190"/>
                  <a:pt x="1216" y="0"/>
                </a:cubicBezTo>
              </a:path>
            </a:pathLst>
          </a:custGeom>
          <a:noFill/>
          <a:ln w="28575">
            <a:solidFill>
              <a:srgbClr val="33CC33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0693" name="Oval 53"/>
          <p:cNvSpPr>
            <a:spLocks noChangeArrowheads="1"/>
          </p:cNvSpPr>
          <p:nvPr/>
        </p:nvSpPr>
        <p:spPr bwMode="auto">
          <a:xfrm>
            <a:off x="3781425" y="2609850"/>
            <a:ext cx="163513" cy="163513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0694" name="Oval 54"/>
          <p:cNvSpPr>
            <a:spLocks noChangeArrowheads="1"/>
          </p:cNvSpPr>
          <p:nvPr/>
        </p:nvSpPr>
        <p:spPr bwMode="auto">
          <a:xfrm>
            <a:off x="5189538" y="2620963"/>
            <a:ext cx="163512" cy="163512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0695" name="Oval 55"/>
          <p:cNvSpPr>
            <a:spLocks noChangeArrowheads="1"/>
          </p:cNvSpPr>
          <p:nvPr/>
        </p:nvSpPr>
        <p:spPr bwMode="auto">
          <a:xfrm>
            <a:off x="4489450" y="3340100"/>
            <a:ext cx="163513" cy="163513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0702" name="Text Box 62"/>
          <p:cNvSpPr txBox="1">
            <a:spLocks noChangeArrowheads="1"/>
          </p:cNvSpPr>
          <p:nvPr/>
        </p:nvSpPr>
        <p:spPr bwMode="auto">
          <a:xfrm>
            <a:off x="5334000" y="12192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008000"/>
                </a:solidFill>
              </a:rPr>
              <a:t>у = х</a:t>
            </a:r>
            <a:r>
              <a:rPr lang="ru-RU" sz="2400" b="1" baseline="30000">
                <a:solidFill>
                  <a:srgbClr val="008000"/>
                </a:solidFill>
              </a:rPr>
              <a:t>6</a:t>
            </a:r>
            <a:endParaRPr lang="ru-RU" sz="2400" b="1">
              <a:solidFill>
                <a:srgbClr val="008000"/>
              </a:solidFill>
            </a:endParaRPr>
          </a:p>
        </p:txBody>
      </p:sp>
      <p:sp>
        <p:nvSpPr>
          <p:cNvPr id="240700" name="Text Box 60"/>
          <p:cNvSpPr txBox="1">
            <a:spLocks noChangeArrowheads="1"/>
          </p:cNvSpPr>
          <p:nvPr/>
        </p:nvSpPr>
        <p:spPr bwMode="auto">
          <a:xfrm>
            <a:off x="5562600" y="6858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FF0000"/>
                </a:solidFill>
              </a:rPr>
              <a:t>у = х</a:t>
            </a:r>
            <a:r>
              <a:rPr lang="ru-RU" sz="2400" b="1" baseline="30000">
                <a:solidFill>
                  <a:srgbClr val="FF0000"/>
                </a:solidFill>
              </a:rPr>
              <a:t>4</a:t>
            </a:r>
            <a:endParaRPr lang="ru-RU" sz="2400" b="1">
              <a:solidFill>
                <a:srgbClr val="FF000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381000" y="5791200"/>
            <a:ext cx="853440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Показатель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=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2n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– чётное натуральное число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40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40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40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240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40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40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240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240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40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40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40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40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40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40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2406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406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406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2406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2406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406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406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406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40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40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40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24069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406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4069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2406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24069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406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4069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4069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5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01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1000"/>
                                        <p:tgtEl>
                                          <p:spTgt spid="240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001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1000"/>
                                        <p:tgtEl>
                                          <p:spTgt spid="240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0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3001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1000"/>
                                        <p:tgtEl>
                                          <p:spTgt spid="240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0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691" grpId="0" animBg="1"/>
      <p:bldP spid="240696" grpId="0" animBg="1"/>
      <p:bldP spid="240701" grpId="0" animBg="1"/>
      <p:bldP spid="240693" grpId="0" animBg="1"/>
      <p:bldP spid="240694" grpId="0" animBg="1"/>
      <p:bldP spid="240695" grpId="0" animBg="1"/>
      <p:bldP spid="240702" grpId="0"/>
      <p:bldP spid="240700" grpId="0"/>
      <p:bldP spid="6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53" name="Text Box 37"/>
          <p:cNvSpPr txBox="1">
            <a:spLocks noChangeArrowheads="1"/>
          </p:cNvSpPr>
          <p:nvPr/>
        </p:nvSpPr>
        <p:spPr bwMode="auto">
          <a:xfrm>
            <a:off x="609600" y="152400"/>
            <a:ext cx="739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Показатель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=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2n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– чётное натуральное число</a:t>
            </a:r>
          </a:p>
        </p:txBody>
      </p:sp>
      <p:sp>
        <p:nvSpPr>
          <p:cNvPr id="8195" name="Freeform 3"/>
          <p:cNvSpPr>
            <a:spLocks/>
          </p:cNvSpPr>
          <p:nvPr/>
        </p:nvSpPr>
        <p:spPr bwMode="auto">
          <a:xfrm>
            <a:off x="171450" y="1155700"/>
            <a:ext cx="3175" cy="5035550"/>
          </a:xfrm>
          <a:custGeom>
            <a:avLst/>
            <a:gdLst>
              <a:gd name="T0" fmla="*/ 0 w 2"/>
              <a:gd name="T1" fmla="*/ 0 h 3172"/>
              <a:gd name="T2" fmla="*/ 2147483647 w 2"/>
              <a:gd name="T3" fmla="*/ 2147483647 h 3172"/>
              <a:gd name="T4" fmla="*/ 0 60000 65536"/>
              <a:gd name="T5" fmla="*/ 0 60000 65536"/>
              <a:gd name="T6" fmla="*/ 0 w 2"/>
              <a:gd name="T7" fmla="*/ 0 h 3172"/>
              <a:gd name="T8" fmla="*/ 2 w 2"/>
              <a:gd name="T9" fmla="*/ 3172 h 31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" h="3172">
                <a:moveTo>
                  <a:pt x="0" y="0"/>
                </a:moveTo>
                <a:lnTo>
                  <a:pt x="2" y="317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196" name="Freeform 4"/>
          <p:cNvSpPr>
            <a:spLocks/>
          </p:cNvSpPr>
          <p:nvPr/>
        </p:nvSpPr>
        <p:spPr bwMode="auto">
          <a:xfrm>
            <a:off x="247650" y="3114675"/>
            <a:ext cx="4857750" cy="3175"/>
          </a:xfrm>
          <a:custGeom>
            <a:avLst/>
            <a:gdLst>
              <a:gd name="T0" fmla="*/ 0 w 3060"/>
              <a:gd name="T1" fmla="*/ 0 h 2"/>
              <a:gd name="T2" fmla="*/ 2147483647 w 3060"/>
              <a:gd name="T3" fmla="*/ 2147483647 h 2"/>
              <a:gd name="T4" fmla="*/ 0 60000 65536"/>
              <a:gd name="T5" fmla="*/ 0 60000 65536"/>
              <a:gd name="T6" fmla="*/ 0 w 3060"/>
              <a:gd name="T7" fmla="*/ 0 h 2"/>
              <a:gd name="T8" fmla="*/ 3060 w 3060"/>
              <a:gd name="T9" fmla="*/ 2 h 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60" h="2">
                <a:moveTo>
                  <a:pt x="0" y="0"/>
                </a:moveTo>
                <a:lnTo>
                  <a:pt x="3060" y="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197" name="Freeform 5"/>
          <p:cNvSpPr>
            <a:spLocks/>
          </p:cNvSpPr>
          <p:nvPr/>
        </p:nvSpPr>
        <p:spPr bwMode="auto">
          <a:xfrm>
            <a:off x="190500" y="5911850"/>
            <a:ext cx="4902200" cy="1588"/>
          </a:xfrm>
          <a:custGeom>
            <a:avLst/>
            <a:gdLst>
              <a:gd name="T0" fmla="*/ 0 w 3088"/>
              <a:gd name="T1" fmla="*/ 0 h 1"/>
              <a:gd name="T2" fmla="*/ 2147483647 w 3088"/>
              <a:gd name="T3" fmla="*/ 0 h 1"/>
              <a:gd name="T4" fmla="*/ 0 60000 65536"/>
              <a:gd name="T5" fmla="*/ 0 60000 65536"/>
              <a:gd name="T6" fmla="*/ 0 w 3088"/>
              <a:gd name="T7" fmla="*/ 0 h 1"/>
              <a:gd name="T8" fmla="*/ 3088 w 3088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88" h="1">
                <a:moveTo>
                  <a:pt x="0" y="0"/>
                </a:moveTo>
                <a:lnTo>
                  <a:pt x="3088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198" name="Freeform 6"/>
          <p:cNvSpPr>
            <a:spLocks/>
          </p:cNvSpPr>
          <p:nvPr/>
        </p:nvSpPr>
        <p:spPr bwMode="auto">
          <a:xfrm>
            <a:off x="174625" y="5632450"/>
            <a:ext cx="4911725" cy="3175"/>
          </a:xfrm>
          <a:custGeom>
            <a:avLst/>
            <a:gdLst>
              <a:gd name="T0" fmla="*/ 0 w 3094"/>
              <a:gd name="T1" fmla="*/ 2147483647 h 2"/>
              <a:gd name="T2" fmla="*/ 2147483647 w 3094"/>
              <a:gd name="T3" fmla="*/ 0 h 2"/>
              <a:gd name="T4" fmla="*/ 0 60000 65536"/>
              <a:gd name="T5" fmla="*/ 0 60000 65536"/>
              <a:gd name="T6" fmla="*/ 0 w 3094"/>
              <a:gd name="T7" fmla="*/ 0 h 2"/>
              <a:gd name="T8" fmla="*/ 3094 w 3094"/>
              <a:gd name="T9" fmla="*/ 2 h 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94" h="2">
                <a:moveTo>
                  <a:pt x="0" y="2"/>
                </a:moveTo>
                <a:lnTo>
                  <a:pt x="3094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>
            <a:off x="174625" y="5348288"/>
            <a:ext cx="4968875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00" name="Freeform 8"/>
          <p:cNvSpPr>
            <a:spLocks/>
          </p:cNvSpPr>
          <p:nvPr/>
        </p:nvSpPr>
        <p:spPr bwMode="auto">
          <a:xfrm>
            <a:off x="177800" y="5073650"/>
            <a:ext cx="4914900" cy="1588"/>
          </a:xfrm>
          <a:custGeom>
            <a:avLst/>
            <a:gdLst>
              <a:gd name="T0" fmla="*/ 0 w 3096"/>
              <a:gd name="T1" fmla="*/ 0 h 1"/>
              <a:gd name="T2" fmla="*/ 2147483647 w 3096"/>
              <a:gd name="T3" fmla="*/ 0 h 1"/>
              <a:gd name="T4" fmla="*/ 0 60000 65536"/>
              <a:gd name="T5" fmla="*/ 0 60000 65536"/>
              <a:gd name="T6" fmla="*/ 0 w 3096"/>
              <a:gd name="T7" fmla="*/ 0 h 1"/>
              <a:gd name="T8" fmla="*/ 3096 w 3096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96" h="1">
                <a:moveTo>
                  <a:pt x="0" y="0"/>
                </a:moveTo>
                <a:lnTo>
                  <a:pt x="3096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01" name="Freeform 9"/>
          <p:cNvSpPr>
            <a:spLocks/>
          </p:cNvSpPr>
          <p:nvPr/>
        </p:nvSpPr>
        <p:spPr bwMode="auto">
          <a:xfrm>
            <a:off x="171450" y="4794250"/>
            <a:ext cx="4908550" cy="1588"/>
          </a:xfrm>
          <a:custGeom>
            <a:avLst/>
            <a:gdLst>
              <a:gd name="T0" fmla="*/ 0 w 3092"/>
              <a:gd name="T1" fmla="*/ 0 h 1"/>
              <a:gd name="T2" fmla="*/ 2147483647 w 3092"/>
              <a:gd name="T3" fmla="*/ 0 h 1"/>
              <a:gd name="T4" fmla="*/ 0 60000 65536"/>
              <a:gd name="T5" fmla="*/ 0 60000 65536"/>
              <a:gd name="T6" fmla="*/ 0 w 3092"/>
              <a:gd name="T7" fmla="*/ 0 h 1"/>
              <a:gd name="T8" fmla="*/ 3092 w 3092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92" h="1">
                <a:moveTo>
                  <a:pt x="0" y="0"/>
                </a:moveTo>
                <a:lnTo>
                  <a:pt x="3092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02" name="Freeform 10"/>
          <p:cNvSpPr>
            <a:spLocks/>
          </p:cNvSpPr>
          <p:nvPr/>
        </p:nvSpPr>
        <p:spPr bwMode="auto">
          <a:xfrm>
            <a:off x="165100" y="4508500"/>
            <a:ext cx="4921250" cy="6350"/>
          </a:xfrm>
          <a:custGeom>
            <a:avLst/>
            <a:gdLst>
              <a:gd name="T0" fmla="*/ 0 w 3100"/>
              <a:gd name="T1" fmla="*/ 2147483647 h 4"/>
              <a:gd name="T2" fmla="*/ 2147483647 w 3100"/>
              <a:gd name="T3" fmla="*/ 0 h 4"/>
              <a:gd name="T4" fmla="*/ 0 60000 65536"/>
              <a:gd name="T5" fmla="*/ 0 60000 65536"/>
              <a:gd name="T6" fmla="*/ 0 w 3100"/>
              <a:gd name="T7" fmla="*/ 0 h 4"/>
              <a:gd name="T8" fmla="*/ 3100 w 3100"/>
              <a:gd name="T9" fmla="*/ 4 h 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00" h="4">
                <a:moveTo>
                  <a:pt x="0" y="4"/>
                </a:moveTo>
                <a:lnTo>
                  <a:pt x="3100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03" name="Freeform 11"/>
          <p:cNvSpPr>
            <a:spLocks/>
          </p:cNvSpPr>
          <p:nvPr/>
        </p:nvSpPr>
        <p:spPr bwMode="auto">
          <a:xfrm>
            <a:off x="165100" y="4229100"/>
            <a:ext cx="4933950" cy="12700"/>
          </a:xfrm>
          <a:custGeom>
            <a:avLst/>
            <a:gdLst>
              <a:gd name="T0" fmla="*/ 0 w 3108"/>
              <a:gd name="T1" fmla="*/ 2147483647 h 8"/>
              <a:gd name="T2" fmla="*/ 2147483647 w 3108"/>
              <a:gd name="T3" fmla="*/ 0 h 8"/>
              <a:gd name="T4" fmla="*/ 0 60000 65536"/>
              <a:gd name="T5" fmla="*/ 0 60000 65536"/>
              <a:gd name="T6" fmla="*/ 0 w 3108"/>
              <a:gd name="T7" fmla="*/ 0 h 8"/>
              <a:gd name="T8" fmla="*/ 3108 w 3108"/>
              <a:gd name="T9" fmla="*/ 8 h 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08" h="8">
                <a:moveTo>
                  <a:pt x="0" y="8"/>
                </a:moveTo>
                <a:lnTo>
                  <a:pt x="3108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04" name="Freeform 12"/>
          <p:cNvSpPr>
            <a:spLocks/>
          </p:cNvSpPr>
          <p:nvPr/>
        </p:nvSpPr>
        <p:spPr bwMode="auto">
          <a:xfrm>
            <a:off x="152400" y="3949700"/>
            <a:ext cx="4946650" cy="6350"/>
          </a:xfrm>
          <a:custGeom>
            <a:avLst/>
            <a:gdLst>
              <a:gd name="T0" fmla="*/ 0 w 3116"/>
              <a:gd name="T1" fmla="*/ 0 h 4"/>
              <a:gd name="T2" fmla="*/ 2147483647 w 3116"/>
              <a:gd name="T3" fmla="*/ 2147483647 h 4"/>
              <a:gd name="T4" fmla="*/ 0 60000 65536"/>
              <a:gd name="T5" fmla="*/ 0 60000 65536"/>
              <a:gd name="T6" fmla="*/ 0 w 3116"/>
              <a:gd name="T7" fmla="*/ 0 h 4"/>
              <a:gd name="T8" fmla="*/ 3116 w 3116"/>
              <a:gd name="T9" fmla="*/ 4 h 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16" h="4">
                <a:moveTo>
                  <a:pt x="0" y="0"/>
                </a:moveTo>
                <a:lnTo>
                  <a:pt x="3116" y="4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05" name="Freeform 13"/>
          <p:cNvSpPr>
            <a:spLocks/>
          </p:cNvSpPr>
          <p:nvPr/>
        </p:nvSpPr>
        <p:spPr bwMode="auto">
          <a:xfrm>
            <a:off x="247650" y="3397250"/>
            <a:ext cx="4845050" cy="6350"/>
          </a:xfrm>
          <a:custGeom>
            <a:avLst/>
            <a:gdLst>
              <a:gd name="T0" fmla="*/ 0 w 3052"/>
              <a:gd name="T1" fmla="*/ 2147483647 h 4"/>
              <a:gd name="T2" fmla="*/ 2147483647 w 3052"/>
              <a:gd name="T3" fmla="*/ 0 h 4"/>
              <a:gd name="T4" fmla="*/ 0 60000 65536"/>
              <a:gd name="T5" fmla="*/ 0 60000 65536"/>
              <a:gd name="T6" fmla="*/ 0 w 3052"/>
              <a:gd name="T7" fmla="*/ 0 h 4"/>
              <a:gd name="T8" fmla="*/ 3052 w 3052"/>
              <a:gd name="T9" fmla="*/ 4 h 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52" h="4">
                <a:moveTo>
                  <a:pt x="0" y="4"/>
                </a:moveTo>
                <a:lnTo>
                  <a:pt x="3052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06" name="Freeform 14"/>
          <p:cNvSpPr>
            <a:spLocks/>
          </p:cNvSpPr>
          <p:nvPr/>
        </p:nvSpPr>
        <p:spPr bwMode="auto">
          <a:xfrm>
            <a:off x="177800" y="2838450"/>
            <a:ext cx="4921250" cy="1588"/>
          </a:xfrm>
          <a:custGeom>
            <a:avLst/>
            <a:gdLst>
              <a:gd name="T0" fmla="*/ 0 w 3100"/>
              <a:gd name="T1" fmla="*/ 0 h 1"/>
              <a:gd name="T2" fmla="*/ 2147483647 w 3100"/>
              <a:gd name="T3" fmla="*/ 0 h 1"/>
              <a:gd name="T4" fmla="*/ 0 60000 65536"/>
              <a:gd name="T5" fmla="*/ 0 60000 65536"/>
              <a:gd name="T6" fmla="*/ 0 w 3100"/>
              <a:gd name="T7" fmla="*/ 0 h 1"/>
              <a:gd name="T8" fmla="*/ 3100 w 3100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00" h="1">
                <a:moveTo>
                  <a:pt x="0" y="0"/>
                </a:moveTo>
                <a:lnTo>
                  <a:pt x="3100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07" name="Freeform 15"/>
          <p:cNvSpPr>
            <a:spLocks/>
          </p:cNvSpPr>
          <p:nvPr/>
        </p:nvSpPr>
        <p:spPr bwMode="auto">
          <a:xfrm>
            <a:off x="158750" y="2559050"/>
            <a:ext cx="4940300" cy="6350"/>
          </a:xfrm>
          <a:custGeom>
            <a:avLst/>
            <a:gdLst>
              <a:gd name="T0" fmla="*/ 0 w 3112"/>
              <a:gd name="T1" fmla="*/ 2147483647 h 4"/>
              <a:gd name="T2" fmla="*/ 2147483647 w 3112"/>
              <a:gd name="T3" fmla="*/ 0 h 4"/>
              <a:gd name="T4" fmla="*/ 0 60000 65536"/>
              <a:gd name="T5" fmla="*/ 0 60000 65536"/>
              <a:gd name="T6" fmla="*/ 0 w 3112"/>
              <a:gd name="T7" fmla="*/ 0 h 4"/>
              <a:gd name="T8" fmla="*/ 3112 w 3112"/>
              <a:gd name="T9" fmla="*/ 4 h 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12" h="4">
                <a:moveTo>
                  <a:pt x="0" y="4"/>
                </a:moveTo>
                <a:lnTo>
                  <a:pt x="3112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08" name="Freeform 16"/>
          <p:cNvSpPr>
            <a:spLocks/>
          </p:cNvSpPr>
          <p:nvPr/>
        </p:nvSpPr>
        <p:spPr bwMode="auto">
          <a:xfrm>
            <a:off x="165100" y="2279650"/>
            <a:ext cx="4933950" cy="6350"/>
          </a:xfrm>
          <a:custGeom>
            <a:avLst/>
            <a:gdLst>
              <a:gd name="T0" fmla="*/ 0 w 3108"/>
              <a:gd name="T1" fmla="*/ 0 h 4"/>
              <a:gd name="T2" fmla="*/ 2147483647 w 3108"/>
              <a:gd name="T3" fmla="*/ 2147483647 h 4"/>
              <a:gd name="T4" fmla="*/ 0 60000 65536"/>
              <a:gd name="T5" fmla="*/ 0 60000 65536"/>
              <a:gd name="T6" fmla="*/ 0 w 3108"/>
              <a:gd name="T7" fmla="*/ 0 h 4"/>
              <a:gd name="T8" fmla="*/ 3108 w 3108"/>
              <a:gd name="T9" fmla="*/ 4 h 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08" h="4">
                <a:moveTo>
                  <a:pt x="0" y="0"/>
                </a:moveTo>
                <a:lnTo>
                  <a:pt x="3108" y="4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09" name="Freeform 17"/>
          <p:cNvSpPr>
            <a:spLocks/>
          </p:cNvSpPr>
          <p:nvPr/>
        </p:nvSpPr>
        <p:spPr bwMode="auto">
          <a:xfrm>
            <a:off x="158750" y="2006600"/>
            <a:ext cx="4940300" cy="6350"/>
          </a:xfrm>
          <a:custGeom>
            <a:avLst/>
            <a:gdLst>
              <a:gd name="T0" fmla="*/ 0 w 3112"/>
              <a:gd name="T1" fmla="*/ 2147483647 h 4"/>
              <a:gd name="T2" fmla="*/ 2147483647 w 3112"/>
              <a:gd name="T3" fmla="*/ 0 h 4"/>
              <a:gd name="T4" fmla="*/ 0 60000 65536"/>
              <a:gd name="T5" fmla="*/ 0 60000 65536"/>
              <a:gd name="T6" fmla="*/ 0 w 3112"/>
              <a:gd name="T7" fmla="*/ 0 h 4"/>
              <a:gd name="T8" fmla="*/ 3112 w 3112"/>
              <a:gd name="T9" fmla="*/ 4 h 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12" h="4">
                <a:moveTo>
                  <a:pt x="0" y="4"/>
                </a:moveTo>
                <a:lnTo>
                  <a:pt x="3112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10" name="Freeform 18"/>
          <p:cNvSpPr>
            <a:spLocks/>
          </p:cNvSpPr>
          <p:nvPr/>
        </p:nvSpPr>
        <p:spPr bwMode="auto">
          <a:xfrm>
            <a:off x="171450" y="1727200"/>
            <a:ext cx="4927600" cy="1588"/>
          </a:xfrm>
          <a:custGeom>
            <a:avLst/>
            <a:gdLst>
              <a:gd name="T0" fmla="*/ 0 w 3104"/>
              <a:gd name="T1" fmla="*/ 0 h 1"/>
              <a:gd name="T2" fmla="*/ 2147483647 w 3104"/>
              <a:gd name="T3" fmla="*/ 0 h 1"/>
              <a:gd name="T4" fmla="*/ 0 60000 65536"/>
              <a:gd name="T5" fmla="*/ 0 60000 65536"/>
              <a:gd name="T6" fmla="*/ 0 w 3104"/>
              <a:gd name="T7" fmla="*/ 0 h 1"/>
              <a:gd name="T8" fmla="*/ 3104 w 310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04" h="1">
                <a:moveTo>
                  <a:pt x="0" y="0"/>
                </a:moveTo>
                <a:lnTo>
                  <a:pt x="3104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11" name="Freeform 19"/>
          <p:cNvSpPr>
            <a:spLocks/>
          </p:cNvSpPr>
          <p:nvPr/>
        </p:nvSpPr>
        <p:spPr bwMode="auto">
          <a:xfrm>
            <a:off x="184150" y="1447800"/>
            <a:ext cx="4908550" cy="12700"/>
          </a:xfrm>
          <a:custGeom>
            <a:avLst/>
            <a:gdLst>
              <a:gd name="T0" fmla="*/ 0 w 3092"/>
              <a:gd name="T1" fmla="*/ 2147483647 h 8"/>
              <a:gd name="T2" fmla="*/ 2147483647 w 3092"/>
              <a:gd name="T3" fmla="*/ 0 h 8"/>
              <a:gd name="T4" fmla="*/ 0 60000 65536"/>
              <a:gd name="T5" fmla="*/ 0 60000 65536"/>
              <a:gd name="T6" fmla="*/ 0 w 3092"/>
              <a:gd name="T7" fmla="*/ 0 h 8"/>
              <a:gd name="T8" fmla="*/ 3092 w 3092"/>
              <a:gd name="T9" fmla="*/ 8 h 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92" h="8">
                <a:moveTo>
                  <a:pt x="0" y="8"/>
                </a:moveTo>
                <a:lnTo>
                  <a:pt x="3092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12" name="Freeform 20"/>
          <p:cNvSpPr>
            <a:spLocks/>
          </p:cNvSpPr>
          <p:nvPr/>
        </p:nvSpPr>
        <p:spPr bwMode="auto">
          <a:xfrm>
            <a:off x="196850" y="1155700"/>
            <a:ext cx="4902200" cy="19050"/>
          </a:xfrm>
          <a:custGeom>
            <a:avLst/>
            <a:gdLst>
              <a:gd name="T0" fmla="*/ 0 w 3088"/>
              <a:gd name="T1" fmla="*/ 0 h 12"/>
              <a:gd name="T2" fmla="*/ 2147483647 w 3088"/>
              <a:gd name="T3" fmla="*/ 2147483647 h 12"/>
              <a:gd name="T4" fmla="*/ 0 60000 65536"/>
              <a:gd name="T5" fmla="*/ 0 60000 65536"/>
              <a:gd name="T6" fmla="*/ 0 w 3088"/>
              <a:gd name="T7" fmla="*/ 0 h 12"/>
              <a:gd name="T8" fmla="*/ 3088 w 3088"/>
              <a:gd name="T9" fmla="*/ 12 h 1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88" h="12">
                <a:moveTo>
                  <a:pt x="0" y="0"/>
                </a:moveTo>
                <a:lnTo>
                  <a:pt x="3088" y="1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13" name="Freeform 21"/>
          <p:cNvSpPr>
            <a:spLocks/>
          </p:cNvSpPr>
          <p:nvPr/>
        </p:nvSpPr>
        <p:spPr bwMode="auto">
          <a:xfrm>
            <a:off x="158750" y="6191250"/>
            <a:ext cx="4946650" cy="1588"/>
          </a:xfrm>
          <a:custGeom>
            <a:avLst/>
            <a:gdLst>
              <a:gd name="T0" fmla="*/ 0 w 3116"/>
              <a:gd name="T1" fmla="*/ 0 h 1"/>
              <a:gd name="T2" fmla="*/ 2147483647 w 3116"/>
              <a:gd name="T3" fmla="*/ 0 h 1"/>
              <a:gd name="T4" fmla="*/ 0 60000 65536"/>
              <a:gd name="T5" fmla="*/ 0 60000 65536"/>
              <a:gd name="T6" fmla="*/ 0 w 3116"/>
              <a:gd name="T7" fmla="*/ 0 h 1"/>
              <a:gd name="T8" fmla="*/ 3116 w 3116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16" h="1">
                <a:moveTo>
                  <a:pt x="0" y="0"/>
                </a:moveTo>
                <a:lnTo>
                  <a:pt x="3116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14" name="Freeform 22"/>
          <p:cNvSpPr>
            <a:spLocks/>
          </p:cNvSpPr>
          <p:nvPr/>
        </p:nvSpPr>
        <p:spPr bwMode="auto">
          <a:xfrm>
            <a:off x="5099050" y="1181100"/>
            <a:ext cx="1588" cy="4978400"/>
          </a:xfrm>
          <a:custGeom>
            <a:avLst/>
            <a:gdLst>
              <a:gd name="T0" fmla="*/ 0 w 1"/>
              <a:gd name="T1" fmla="*/ 0 h 3136"/>
              <a:gd name="T2" fmla="*/ 0 w 1"/>
              <a:gd name="T3" fmla="*/ 2147483647 h 3136"/>
              <a:gd name="T4" fmla="*/ 0 60000 65536"/>
              <a:gd name="T5" fmla="*/ 0 60000 65536"/>
              <a:gd name="T6" fmla="*/ 0 w 1"/>
              <a:gd name="T7" fmla="*/ 0 h 3136"/>
              <a:gd name="T8" fmla="*/ 1 w 1"/>
              <a:gd name="T9" fmla="*/ 3136 h 31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36">
                <a:moveTo>
                  <a:pt x="0" y="0"/>
                </a:moveTo>
                <a:lnTo>
                  <a:pt x="0" y="3136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15" name="Freeform 23"/>
          <p:cNvSpPr>
            <a:spLocks/>
          </p:cNvSpPr>
          <p:nvPr/>
        </p:nvSpPr>
        <p:spPr bwMode="auto">
          <a:xfrm>
            <a:off x="4787900" y="1168400"/>
            <a:ext cx="6350" cy="5035550"/>
          </a:xfrm>
          <a:custGeom>
            <a:avLst/>
            <a:gdLst>
              <a:gd name="T0" fmla="*/ 2147483647 w 4"/>
              <a:gd name="T1" fmla="*/ 0 h 3172"/>
              <a:gd name="T2" fmla="*/ 0 w 4"/>
              <a:gd name="T3" fmla="*/ 2147483647 h 3172"/>
              <a:gd name="T4" fmla="*/ 0 60000 65536"/>
              <a:gd name="T5" fmla="*/ 0 60000 65536"/>
              <a:gd name="T6" fmla="*/ 0 w 4"/>
              <a:gd name="T7" fmla="*/ 0 h 3172"/>
              <a:gd name="T8" fmla="*/ 4 w 4"/>
              <a:gd name="T9" fmla="*/ 3172 h 31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72">
                <a:moveTo>
                  <a:pt x="4" y="0"/>
                </a:moveTo>
                <a:lnTo>
                  <a:pt x="0" y="317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16" name="Freeform 24"/>
          <p:cNvSpPr>
            <a:spLocks/>
          </p:cNvSpPr>
          <p:nvPr/>
        </p:nvSpPr>
        <p:spPr bwMode="auto">
          <a:xfrm>
            <a:off x="4476750" y="1168400"/>
            <a:ext cx="6350" cy="5029200"/>
          </a:xfrm>
          <a:custGeom>
            <a:avLst/>
            <a:gdLst>
              <a:gd name="T0" fmla="*/ 2147483647 w 4"/>
              <a:gd name="T1" fmla="*/ 0 h 3168"/>
              <a:gd name="T2" fmla="*/ 0 w 4"/>
              <a:gd name="T3" fmla="*/ 2147483647 h 3168"/>
              <a:gd name="T4" fmla="*/ 0 60000 65536"/>
              <a:gd name="T5" fmla="*/ 0 60000 65536"/>
              <a:gd name="T6" fmla="*/ 0 w 4"/>
              <a:gd name="T7" fmla="*/ 0 h 3168"/>
              <a:gd name="T8" fmla="*/ 4 w 4"/>
              <a:gd name="T9" fmla="*/ 3168 h 316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68">
                <a:moveTo>
                  <a:pt x="4" y="0"/>
                </a:moveTo>
                <a:lnTo>
                  <a:pt x="0" y="3168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17" name="Freeform 25"/>
          <p:cNvSpPr>
            <a:spLocks/>
          </p:cNvSpPr>
          <p:nvPr/>
        </p:nvSpPr>
        <p:spPr bwMode="auto">
          <a:xfrm>
            <a:off x="4171950" y="1168400"/>
            <a:ext cx="1588" cy="5016500"/>
          </a:xfrm>
          <a:custGeom>
            <a:avLst/>
            <a:gdLst>
              <a:gd name="T0" fmla="*/ 0 w 1"/>
              <a:gd name="T1" fmla="*/ 0 h 3160"/>
              <a:gd name="T2" fmla="*/ 0 w 1"/>
              <a:gd name="T3" fmla="*/ 2147483647 h 3160"/>
              <a:gd name="T4" fmla="*/ 0 60000 65536"/>
              <a:gd name="T5" fmla="*/ 0 60000 65536"/>
              <a:gd name="T6" fmla="*/ 0 w 1"/>
              <a:gd name="T7" fmla="*/ 0 h 3160"/>
              <a:gd name="T8" fmla="*/ 1 w 1"/>
              <a:gd name="T9" fmla="*/ 3160 h 316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60">
                <a:moveTo>
                  <a:pt x="0" y="0"/>
                </a:moveTo>
                <a:lnTo>
                  <a:pt x="0" y="316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18" name="Freeform 26"/>
          <p:cNvSpPr>
            <a:spLocks/>
          </p:cNvSpPr>
          <p:nvPr/>
        </p:nvSpPr>
        <p:spPr bwMode="auto">
          <a:xfrm>
            <a:off x="3860800" y="1162050"/>
            <a:ext cx="6350" cy="5035550"/>
          </a:xfrm>
          <a:custGeom>
            <a:avLst/>
            <a:gdLst>
              <a:gd name="T0" fmla="*/ 2147483647 w 4"/>
              <a:gd name="T1" fmla="*/ 0 h 3172"/>
              <a:gd name="T2" fmla="*/ 0 w 4"/>
              <a:gd name="T3" fmla="*/ 2147483647 h 3172"/>
              <a:gd name="T4" fmla="*/ 0 60000 65536"/>
              <a:gd name="T5" fmla="*/ 0 60000 65536"/>
              <a:gd name="T6" fmla="*/ 0 w 4"/>
              <a:gd name="T7" fmla="*/ 0 h 3172"/>
              <a:gd name="T8" fmla="*/ 4 w 4"/>
              <a:gd name="T9" fmla="*/ 3172 h 31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72">
                <a:moveTo>
                  <a:pt x="4" y="0"/>
                </a:moveTo>
                <a:lnTo>
                  <a:pt x="0" y="317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19" name="Freeform 27"/>
          <p:cNvSpPr>
            <a:spLocks/>
          </p:cNvSpPr>
          <p:nvPr/>
        </p:nvSpPr>
        <p:spPr bwMode="auto">
          <a:xfrm>
            <a:off x="3536950" y="1155700"/>
            <a:ext cx="22225" cy="5065713"/>
          </a:xfrm>
          <a:custGeom>
            <a:avLst/>
            <a:gdLst>
              <a:gd name="T0" fmla="*/ 0 w 14"/>
              <a:gd name="T1" fmla="*/ 0 h 3191"/>
              <a:gd name="T2" fmla="*/ 2147483647 w 14"/>
              <a:gd name="T3" fmla="*/ 2147483647 h 3191"/>
              <a:gd name="T4" fmla="*/ 0 60000 65536"/>
              <a:gd name="T5" fmla="*/ 0 60000 65536"/>
              <a:gd name="T6" fmla="*/ 0 w 14"/>
              <a:gd name="T7" fmla="*/ 0 h 3191"/>
              <a:gd name="T8" fmla="*/ 14 w 14"/>
              <a:gd name="T9" fmla="*/ 3191 h 319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4" h="3191">
                <a:moveTo>
                  <a:pt x="0" y="0"/>
                </a:moveTo>
                <a:lnTo>
                  <a:pt x="14" y="3191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20" name="Freeform 28"/>
          <p:cNvSpPr>
            <a:spLocks/>
          </p:cNvSpPr>
          <p:nvPr/>
        </p:nvSpPr>
        <p:spPr bwMode="auto">
          <a:xfrm>
            <a:off x="3244850" y="1181100"/>
            <a:ext cx="6350" cy="5016500"/>
          </a:xfrm>
          <a:custGeom>
            <a:avLst/>
            <a:gdLst>
              <a:gd name="T0" fmla="*/ 2147483647 w 4"/>
              <a:gd name="T1" fmla="*/ 0 h 3160"/>
              <a:gd name="T2" fmla="*/ 0 w 4"/>
              <a:gd name="T3" fmla="*/ 2147483647 h 3160"/>
              <a:gd name="T4" fmla="*/ 0 60000 65536"/>
              <a:gd name="T5" fmla="*/ 0 60000 65536"/>
              <a:gd name="T6" fmla="*/ 0 w 4"/>
              <a:gd name="T7" fmla="*/ 0 h 3160"/>
              <a:gd name="T8" fmla="*/ 4 w 4"/>
              <a:gd name="T9" fmla="*/ 3160 h 316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60">
                <a:moveTo>
                  <a:pt x="4" y="0"/>
                </a:moveTo>
                <a:lnTo>
                  <a:pt x="0" y="316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21" name="Freeform 29"/>
          <p:cNvSpPr>
            <a:spLocks/>
          </p:cNvSpPr>
          <p:nvPr/>
        </p:nvSpPr>
        <p:spPr bwMode="auto">
          <a:xfrm>
            <a:off x="2940050" y="1181100"/>
            <a:ext cx="1588" cy="5003800"/>
          </a:xfrm>
          <a:custGeom>
            <a:avLst/>
            <a:gdLst>
              <a:gd name="T0" fmla="*/ 0 w 1"/>
              <a:gd name="T1" fmla="*/ 0 h 3152"/>
              <a:gd name="T2" fmla="*/ 0 w 1"/>
              <a:gd name="T3" fmla="*/ 2147483647 h 3152"/>
              <a:gd name="T4" fmla="*/ 0 60000 65536"/>
              <a:gd name="T5" fmla="*/ 0 60000 65536"/>
              <a:gd name="T6" fmla="*/ 0 w 1"/>
              <a:gd name="T7" fmla="*/ 0 h 3152"/>
              <a:gd name="T8" fmla="*/ 1 w 1"/>
              <a:gd name="T9" fmla="*/ 3152 h 315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52">
                <a:moveTo>
                  <a:pt x="0" y="0"/>
                </a:moveTo>
                <a:lnTo>
                  <a:pt x="0" y="315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22" name="Freeform 30"/>
          <p:cNvSpPr>
            <a:spLocks/>
          </p:cNvSpPr>
          <p:nvPr/>
        </p:nvSpPr>
        <p:spPr bwMode="auto">
          <a:xfrm>
            <a:off x="2317750" y="1143000"/>
            <a:ext cx="17463" cy="5078413"/>
          </a:xfrm>
          <a:custGeom>
            <a:avLst/>
            <a:gdLst>
              <a:gd name="T0" fmla="*/ 0 w 11"/>
              <a:gd name="T1" fmla="*/ 0 h 3199"/>
              <a:gd name="T2" fmla="*/ 2147483647 w 11"/>
              <a:gd name="T3" fmla="*/ 2147483647 h 3199"/>
              <a:gd name="T4" fmla="*/ 0 60000 65536"/>
              <a:gd name="T5" fmla="*/ 0 60000 65536"/>
              <a:gd name="T6" fmla="*/ 0 w 11"/>
              <a:gd name="T7" fmla="*/ 0 h 3199"/>
              <a:gd name="T8" fmla="*/ 11 w 11"/>
              <a:gd name="T9" fmla="*/ 3199 h 319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" h="3199">
                <a:moveTo>
                  <a:pt x="0" y="0"/>
                </a:moveTo>
                <a:lnTo>
                  <a:pt x="11" y="3199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23" name="Freeform 31"/>
          <p:cNvSpPr>
            <a:spLocks/>
          </p:cNvSpPr>
          <p:nvPr/>
        </p:nvSpPr>
        <p:spPr bwMode="auto">
          <a:xfrm>
            <a:off x="2012950" y="1168400"/>
            <a:ext cx="1588" cy="5035550"/>
          </a:xfrm>
          <a:custGeom>
            <a:avLst/>
            <a:gdLst>
              <a:gd name="T0" fmla="*/ 0 w 1"/>
              <a:gd name="T1" fmla="*/ 0 h 3172"/>
              <a:gd name="T2" fmla="*/ 0 w 1"/>
              <a:gd name="T3" fmla="*/ 2147483647 h 3172"/>
              <a:gd name="T4" fmla="*/ 0 60000 65536"/>
              <a:gd name="T5" fmla="*/ 0 60000 65536"/>
              <a:gd name="T6" fmla="*/ 0 w 1"/>
              <a:gd name="T7" fmla="*/ 0 h 3172"/>
              <a:gd name="T8" fmla="*/ 1 w 1"/>
              <a:gd name="T9" fmla="*/ 3172 h 31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72">
                <a:moveTo>
                  <a:pt x="0" y="0"/>
                </a:moveTo>
                <a:lnTo>
                  <a:pt x="0" y="317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24" name="Freeform 32"/>
          <p:cNvSpPr>
            <a:spLocks/>
          </p:cNvSpPr>
          <p:nvPr/>
        </p:nvSpPr>
        <p:spPr bwMode="auto">
          <a:xfrm>
            <a:off x="1708150" y="1174750"/>
            <a:ext cx="6350" cy="5022850"/>
          </a:xfrm>
          <a:custGeom>
            <a:avLst/>
            <a:gdLst>
              <a:gd name="T0" fmla="*/ 2147483647 w 4"/>
              <a:gd name="T1" fmla="*/ 0 h 3164"/>
              <a:gd name="T2" fmla="*/ 0 w 4"/>
              <a:gd name="T3" fmla="*/ 2147483647 h 3164"/>
              <a:gd name="T4" fmla="*/ 0 60000 65536"/>
              <a:gd name="T5" fmla="*/ 0 60000 65536"/>
              <a:gd name="T6" fmla="*/ 0 w 4"/>
              <a:gd name="T7" fmla="*/ 0 h 3164"/>
              <a:gd name="T8" fmla="*/ 4 w 4"/>
              <a:gd name="T9" fmla="*/ 3164 h 31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64">
                <a:moveTo>
                  <a:pt x="4" y="0"/>
                </a:moveTo>
                <a:lnTo>
                  <a:pt x="0" y="3164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25" name="Freeform 33"/>
          <p:cNvSpPr>
            <a:spLocks/>
          </p:cNvSpPr>
          <p:nvPr/>
        </p:nvSpPr>
        <p:spPr bwMode="auto">
          <a:xfrm>
            <a:off x="1390650" y="1168400"/>
            <a:ext cx="12700" cy="5022850"/>
          </a:xfrm>
          <a:custGeom>
            <a:avLst/>
            <a:gdLst>
              <a:gd name="T0" fmla="*/ 0 w 8"/>
              <a:gd name="T1" fmla="*/ 0 h 3164"/>
              <a:gd name="T2" fmla="*/ 2147483647 w 8"/>
              <a:gd name="T3" fmla="*/ 2147483647 h 3164"/>
              <a:gd name="T4" fmla="*/ 0 60000 65536"/>
              <a:gd name="T5" fmla="*/ 0 60000 65536"/>
              <a:gd name="T6" fmla="*/ 0 w 8"/>
              <a:gd name="T7" fmla="*/ 0 h 3164"/>
              <a:gd name="T8" fmla="*/ 8 w 8"/>
              <a:gd name="T9" fmla="*/ 3164 h 31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3164">
                <a:moveTo>
                  <a:pt x="0" y="0"/>
                </a:moveTo>
                <a:lnTo>
                  <a:pt x="8" y="3164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26" name="Freeform 34"/>
          <p:cNvSpPr>
            <a:spLocks/>
          </p:cNvSpPr>
          <p:nvPr/>
        </p:nvSpPr>
        <p:spPr bwMode="auto">
          <a:xfrm>
            <a:off x="1092200" y="1168400"/>
            <a:ext cx="6350" cy="5022850"/>
          </a:xfrm>
          <a:custGeom>
            <a:avLst/>
            <a:gdLst>
              <a:gd name="T0" fmla="*/ 2147483647 w 4"/>
              <a:gd name="T1" fmla="*/ 0 h 3164"/>
              <a:gd name="T2" fmla="*/ 0 w 4"/>
              <a:gd name="T3" fmla="*/ 2147483647 h 3164"/>
              <a:gd name="T4" fmla="*/ 0 60000 65536"/>
              <a:gd name="T5" fmla="*/ 0 60000 65536"/>
              <a:gd name="T6" fmla="*/ 0 w 4"/>
              <a:gd name="T7" fmla="*/ 0 h 3164"/>
              <a:gd name="T8" fmla="*/ 4 w 4"/>
              <a:gd name="T9" fmla="*/ 3164 h 31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64">
                <a:moveTo>
                  <a:pt x="4" y="0"/>
                </a:moveTo>
                <a:lnTo>
                  <a:pt x="0" y="3164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27" name="Freeform 35"/>
          <p:cNvSpPr>
            <a:spLocks/>
          </p:cNvSpPr>
          <p:nvPr/>
        </p:nvSpPr>
        <p:spPr bwMode="auto">
          <a:xfrm>
            <a:off x="787400" y="1168400"/>
            <a:ext cx="1588" cy="5035550"/>
          </a:xfrm>
          <a:custGeom>
            <a:avLst/>
            <a:gdLst>
              <a:gd name="T0" fmla="*/ 0 w 1"/>
              <a:gd name="T1" fmla="*/ 0 h 3172"/>
              <a:gd name="T2" fmla="*/ 0 w 1"/>
              <a:gd name="T3" fmla="*/ 2147483647 h 3172"/>
              <a:gd name="T4" fmla="*/ 0 60000 65536"/>
              <a:gd name="T5" fmla="*/ 0 60000 65536"/>
              <a:gd name="T6" fmla="*/ 0 w 1"/>
              <a:gd name="T7" fmla="*/ 0 h 3172"/>
              <a:gd name="T8" fmla="*/ 1 w 1"/>
              <a:gd name="T9" fmla="*/ 3172 h 31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72">
                <a:moveTo>
                  <a:pt x="0" y="0"/>
                </a:moveTo>
                <a:lnTo>
                  <a:pt x="0" y="317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28" name="Freeform 36"/>
          <p:cNvSpPr>
            <a:spLocks/>
          </p:cNvSpPr>
          <p:nvPr/>
        </p:nvSpPr>
        <p:spPr bwMode="auto">
          <a:xfrm>
            <a:off x="476250" y="1168400"/>
            <a:ext cx="1588" cy="5022850"/>
          </a:xfrm>
          <a:custGeom>
            <a:avLst/>
            <a:gdLst>
              <a:gd name="T0" fmla="*/ 0 w 1"/>
              <a:gd name="T1" fmla="*/ 0 h 3164"/>
              <a:gd name="T2" fmla="*/ 0 w 1"/>
              <a:gd name="T3" fmla="*/ 2147483647 h 3164"/>
              <a:gd name="T4" fmla="*/ 0 60000 65536"/>
              <a:gd name="T5" fmla="*/ 0 60000 65536"/>
              <a:gd name="T6" fmla="*/ 0 w 1"/>
              <a:gd name="T7" fmla="*/ 0 h 3164"/>
              <a:gd name="T8" fmla="*/ 1 w 1"/>
              <a:gd name="T9" fmla="*/ 3164 h 31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64">
                <a:moveTo>
                  <a:pt x="0" y="0"/>
                </a:moveTo>
                <a:lnTo>
                  <a:pt x="0" y="3164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29" name="Freeform 38"/>
          <p:cNvSpPr>
            <a:spLocks/>
          </p:cNvSpPr>
          <p:nvPr/>
        </p:nvSpPr>
        <p:spPr bwMode="auto">
          <a:xfrm>
            <a:off x="101600" y="3695700"/>
            <a:ext cx="5080000" cy="1588"/>
          </a:xfrm>
          <a:custGeom>
            <a:avLst/>
            <a:gdLst>
              <a:gd name="T0" fmla="*/ 0 w 3200"/>
              <a:gd name="T1" fmla="*/ 0 h 1"/>
              <a:gd name="T2" fmla="*/ 2147483647 w 3200"/>
              <a:gd name="T3" fmla="*/ 0 h 1"/>
              <a:gd name="T4" fmla="*/ 0 60000 65536"/>
              <a:gd name="T5" fmla="*/ 0 60000 65536"/>
              <a:gd name="T6" fmla="*/ 0 w 3200"/>
              <a:gd name="T7" fmla="*/ 0 h 1"/>
              <a:gd name="T8" fmla="*/ 3200 w 3200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200" h="1">
                <a:moveTo>
                  <a:pt x="0" y="0"/>
                </a:moveTo>
                <a:lnTo>
                  <a:pt x="3200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230" name="Line 39"/>
          <p:cNvSpPr>
            <a:spLocks noChangeShapeType="1"/>
          </p:cNvSpPr>
          <p:nvPr/>
        </p:nvSpPr>
        <p:spPr bwMode="auto">
          <a:xfrm flipV="1">
            <a:off x="2643188" y="1146175"/>
            <a:ext cx="0" cy="50403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231" name="Text Box 42"/>
          <p:cNvSpPr txBox="1">
            <a:spLocks noChangeArrowheads="1"/>
          </p:cNvSpPr>
          <p:nvPr/>
        </p:nvSpPr>
        <p:spPr bwMode="auto">
          <a:xfrm>
            <a:off x="2859088" y="36655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8232" name="Text Box 43"/>
          <p:cNvSpPr txBox="1">
            <a:spLocks noChangeArrowheads="1"/>
          </p:cNvSpPr>
          <p:nvPr/>
        </p:nvSpPr>
        <p:spPr bwMode="auto">
          <a:xfrm>
            <a:off x="2819400" y="365760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b="1"/>
          </a:p>
        </p:txBody>
      </p:sp>
      <p:sp>
        <p:nvSpPr>
          <p:cNvPr id="8233" name="Text Box 46"/>
          <p:cNvSpPr txBox="1">
            <a:spLocks noChangeArrowheads="1"/>
          </p:cNvSpPr>
          <p:nvPr/>
        </p:nvSpPr>
        <p:spPr bwMode="auto">
          <a:xfrm>
            <a:off x="2362200" y="35956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0</a:t>
            </a:r>
          </a:p>
        </p:txBody>
      </p:sp>
      <p:sp>
        <p:nvSpPr>
          <p:cNvPr id="8234" name="Text Box 64"/>
          <p:cNvSpPr txBox="1">
            <a:spLocks noChangeArrowheads="1"/>
          </p:cNvSpPr>
          <p:nvPr/>
        </p:nvSpPr>
        <p:spPr bwMode="auto">
          <a:xfrm>
            <a:off x="4800600" y="3595688"/>
            <a:ext cx="3825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х</a:t>
            </a:r>
          </a:p>
        </p:txBody>
      </p:sp>
      <p:sp>
        <p:nvSpPr>
          <p:cNvPr id="8235" name="Text Box 65"/>
          <p:cNvSpPr txBox="1">
            <a:spLocks noChangeArrowheads="1"/>
          </p:cNvSpPr>
          <p:nvPr/>
        </p:nvSpPr>
        <p:spPr bwMode="auto">
          <a:xfrm>
            <a:off x="2209800" y="990600"/>
            <a:ext cx="3825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у</a:t>
            </a:r>
          </a:p>
        </p:txBody>
      </p:sp>
      <p:sp>
        <p:nvSpPr>
          <p:cNvPr id="239684" name="Freeform 68"/>
          <p:cNvSpPr>
            <a:spLocks/>
          </p:cNvSpPr>
          <p:nvPr/>
        </p:nvSpPr>
        <p:spPr bwMode="auto">
          <a:xfrm>
            <a:off x="1714500" y="1143000"/>
            <a:ext cx="1828800" cy="2541588"/>
          </a:xfrm>
          <a:custGeom>
            <a:avLst/>
            <a:gdLst>
              <a:gd name="T0" fmla="*/ 0 w 1152"/>
              <a:gd name="T1" fmla="*/ 0 h 1601"/>
              <a:gd name="T2" fmla="*/ 2147483647 w 1152"/>
              <a:gd name="T3" fmla="*/ 2147483647 h 1601"/>
              <a:gd name="T4" fmla="*/ 2147483647 w 1152"/>
              <a:gd name="T5" fmla="*/ 2147483647 h 1601"/>
              <a:gd name="T6" fmla="*/ 2147483647 w 1152"/>
              <a:gd name="T7" fmla="*/ 2147483647 h 1601"/>
              <a:gd name="T8" fmla="*/ 2147483647 w 1152"/>
              <a:gd name="T9" fmla="*/ 2147483647 h 1601"/>
              <a:gd name="T10" fmla="*/ 2147483647 w 1152"/>
              <a:gd name="T11" fmla="*/ 2147483647 h 1601"/>
              <a:gd name="T12" fmla="*/ 2147483647 w 1152"/>
              <a:gd name="T13" fmla="*/ 2147483647 h 160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52"/>
              <a:gd name="T22" fmla="*/ 0 h 1601"/>
              <a:gd name="T23" fmla="*/ 1152 w 1152"/>
              <a:gd name="T24" fmla="*/ 1601 h 160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152" h="1601">
                <a:moveTo>
                  <a:pt x="0" y="0"/>
                </a:moveTo>
                <a:cubicBezTo>
                  <a:pt x="31" y="149"/>
                  <a:pt x="120" y="659"/>
                  <a:pt x="184" y="896"/>
                </a:cubicBezTo>
                <a:cubicBezTo>
                  <a:pt x="248" y="1133"/>
                  <a:pt x="317" y="1307"/>
                  <a:pt x="384" y="1424"/>
                </a:cubicBezTo>
                <a:cubicBezTo>
                  <a:pt x="451" y="1541"/>
                  <a:pt x="519" y="1601"/>
                  <a:pt x="584" y="1600"/>
                </a:cubicBezTo>
                <a:cubicBezTo>
                  <a:pt x="649" y="1599"/>
                  <a:pt x="712" y="1535"/>
                  <a:pt x="776" y="1416"/>
                </a:cubicBezTo>
                <a:cubicBezTo>
                  <a:pt x="840" y="1297"/>
                  <a:pt x="905" y="1123"/>
                  <a:pt x="968" y="888"/>
                </a:cubicBezTo>
                <a:cubicBezTo>
                  <a:pt x="1031" y="653"/>
                  <a:pt x="1114" y="191"/>
                  <a:pt x="1152" y="8"/>
                </a:cubicBezTo>
              </a:path>
            </a:pathLst>
          </a:cu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37" name="Oval 69"/>
          <p:cNvSpPr>
            <a:spLocks noChangeArrowheads="1"/>
          </p:cNvSpPr>
          <p:nvPr/>
        </p:nvSpPr>
        <p:spPr bwMode="auto">
          <a:xfrm>
            <a:off x="2895600" y="3352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38" name="Oval 70"/>
          <p:cNvSpPr>
            <a:spLocks noChangeArrowheads="1"/>
          </p:cNvSpPr>
          <p:nvPr/>
        </p:nvSpPr>
        <p:spPr bwMode="auto">
          <a:xfrm>
            <a:off x="2286000" y="3352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239687" name="Object 71"/>
          <p:cNvGraphicFramePr>
            <a:graphicFrameLocks noChangeAspect="1"/>
          </p:cNvGraphicFramePr>
          <p:nvPr/>
        </p:nvGraphicFramePr>
        <p:xfrm>
          <a:off x="5334000" y="1219200"/>
          <a:ext cx="2209800" cy="588963"/>
        </p:xfrm>
        <a:graphic>
          <a:graphicData uri="http://schemas.openxmlformats.org/presentationml/2006/ole">
            <p:oleObj spid="_x0000_s1026" name="Формула" r:id="rId3" imgW="761669" imgH="203112" progId="Equation.3">
              <p:embed/>
            </p:oleObj>
          </a:graphicData>
        </a:graphic>
      </p:graphicFrame>
      <p:sp>
        <p:nvSpPr>
          <p:cNvPr id="8240" name="Text Box 72"/>
          <p:cNvSpPr txBox="1">
            <a:spLocks noChangeArrowheads="1"/>
          </p:cNvSpPr>
          <p:nvPr/>
        </p:nvSpPr>
        <p:spPr bwMode="auto">
          <a:xfrm>
            <a:off x="2057400" y="6096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у = х</a:t>
            </a:r>
            <a:r>
              <a:rPr lang="ru-RU" sz="2400" b="1" baseline="30000"/>
              <a:t>2</a:t>
            </a:r>
            <a:r>
              <a:rPr lang="ru-RU" sz="2400" b="1"/>
              <a:t>,    у = х</a:t>
            </a:r>
            <a:r>
              <a:rPr lang="ru-RU" sz="2400" b="1" baseline="30000"/>
              <a:t>4 </a:t>
            </a:r>
            <a:r>
              <a:rPr lang="ru-RU" sz="2400" b="1"/>
              <a:t>,</a:t>
            </a:r>
            <a:r>
              <a:rPr lang="ru-RU" sz="2400" b="1" baseline="30000"/>
              <a:t>       </a:t>
            </a:r>
            <a:r>
              <a:rPr lang="ru-RU" sz="2400" b="1"/>
              <a:t>у = х</a:t>
            </a:r>
            <a:r>
              <a:rPr lang="ru-RU" sz="2400" b="1" baseline="30000"/>
              <a:t>6</a:t>
            </a:r>
            <a:r>
              <a:rPr lang="ru-RU" sz="2400" b="1"/>
              <a:t>,   у = х</a:t>
            </a:r>
            <a:r>
              <a:rPr lang="ru-RU" sz="2400" b="1" baseline="30000"/>
              <a:t>8</a:t>
            </a:r>
            <a:r>
              <a:rPr lang="ru-RU" sz="2400" b="1"/>
              <a:t>,  …                     </a:t>
            </a:r>
          </a:p>
        </p:txBody>
      </p:sp>
      <p:sp>
        <p:nvSpPr>
          <p:cNvPr id="8241" name="Text Box 47"/>
          <p:cNvSpPr txBox="1">
            <a:spLocks noChangeArrowheads="1"/>
          </p:cNvSpPr>
          <p:nvPr/>
        </p:nvSpPr>
        <p:spPr bwMode="auto">
          <a:xfrm>
            <a:off x="381000" y="1905000"/>
            <a:ext cx="11160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у = х</a:t>
            </a:r>
            <a:r>
              <a:rPr lang="ru-RU" sz="2400" b="1" baseline="30000"/>
              <a:t>2</a:t>
            </a:r>
            <a:r>
              <a:rPr lang="en-US" sz="2400" b="1" baseline="30000"/>
              <a:t>n</a:t>
            </a:r>
            <a:endParaRPr lang="ru-RU" sz="2400" b="1"/>
          </a:p>
        </p:txBody>
      </p:sp>
      <p:graphicFrame>
        <p:nvGraphicFramePr>
          <p:cNvPr id="239690" name="Object 74"/>
          <p:cNvGraphicFramePr>
            <a:graphicFrameLocks noChangeAspect="1"/>
          </p:cNvGraphicFramePr>
          <p:nvPr/>
        </p:nvGraphicFramePr>
        <p:xfrm>
          <a:off x="5257800" y="2133600"/>
          <a:ext cx="2246313" cy="588963"/>
        </p:xfrm>
        <a:graphic>
          <a:graphicData uri="http://schemas.openxmlformats.org/presentationml/2006/ole">
            <p:oleObj spid="_x0000_s1027" name="Формула" r:id="rId4" imgW="774364" imgH="203112" progId="Equation.3">
              <p:embed/>
            </p:oleObj>
          </a:graphicData>
        </a:graphic>
      </p:graphicFrame>
      <p:sp>
        <p:nvSpPr>
          <p:cNvPr id="239691" name="Freeform 75"/>
          <p:cNvSpPr>
            <a:spLocks/>
          </p:cNvSpPr>
          <p:nvPr/>
        </p:nvSpPr>
        <p:spPr bwMode="auto">
          <a:xfrm>
            <a:off x="177800" y="3695700"/>
            <a:ext cx="4775200" cy="1588"/>
          </a:xfrm>
          <a:custGeom>
            <a:avLst/>
            <a:gdLst>
              <a:gd name="T0" fmla="*/ 0 w 3008"/>
              <a:gd name="T1" fmla="*/ 0 h 1"/>
              <a:gd name="T2" fmla="*/ 2147483647 w 3008"/>
              <a:gd name="T3" fmla="*/ 0 h 1"/>
              <a:gd name="T4" fmla="*/ 0 60000 65536"/>
              <a:gd name="T5" fmla="*/ 0 60000 65536"/>
              <a:gd name="T6" fmla="*/ 0 w 3008"/>
              <a:gd name="T7" fmla="*/ 0 h 1"/>
              <a:gd name="T8" fmla="*/ 3008 w 3008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08" h="1">
                <a:moveTo>
                  <a:pt x="0" y="0"/>
                </a:moveTo>
                <a:lnTo>
                  <a:pt x="3008" y="0"/>
                </a:lnTo>
              </a:path>
            </a:pathLst>
          </a:custGeom>
          <a:noFill/>
          <a:ln w="38100">
            <a:solidFill>
              <a:srgbClr val="33CC33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44" name="Oval 77"/>
          <p:cNvSpPr>
            <a:spLocks noChangeArrowheads="1"/>
          </p:cNvSpPr>
          <p:nvPr/>
        </p:nvSpPr>
        <p:spPr bwMode="auto">
          <a:xfrm>
            <a:off x="2590800" y="3657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9692" name="Freeform 76"/>
          <p:cNvSpPr>
            <a:spLocks/>
          </p:cNvSpPr>
          <p:nvPr/>
        </p:nvSpPr>
        <p:spPr bwMode="auto">
          <a:xfrm>
            <a:off x="2641600" y="1358900"/>
            <a:ext cx="1588" cy="2336800"/>
          </a:xfrm>
          <a:custGeom>
            <a:avLst/>
            <a:gdLst>
              <a:gd name="T0" fmla="*/ 0 w 1"/>
              <a:gd name="T1" fmla="*/ 2147483647 h 1472"/>
              <a:gd name="T2" fmla="*/ 0 w 1"/>
              <a:gd name="T3" fmla="*/ 0 h 1472"/>
              <a:gd name="T4" fmla="*/ 0 60000 65536"/>
              <a:gd name="T5" fmla="*/ 0 60000 65536"/>
              <a:gd name="T6" fmla="*/ 0 w 1"/>
              <a:gd name="T7" fmla="*/ 0 h 1472"/>
              <a:gd name="T8" fmla="*/ 1 w 1"/>
              <a:gd name="T9" fmla="*/ 1472 h 14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472">
                <a:moveTo>
                  <a:pt x="0" y="1472"/>
                </a:move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oval" w="med" len="med"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9694" name="Text Box 78"/>
          <p:cNvSpPr txBox="1">
            <a:spLocks noChangeArrowheads="1"/>
          </p:cNvSpPr>
          <p:nvPr/>
        </p:nvSpPr>
        <p:spPr bwMode="auto">
          <a:xfrm>
            <a:off x="5257800" y="2895600"/>
            <a:ext cx="3581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Функция у=х</a:t>
            </a:r>
            <a:r>
              <a:rPr lang="ru-RU" sz="2400" b="1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b="1" baseline="30000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чётная, 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т.к. (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b="1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b="1" baseline="30000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= х</a:t>
            </a:r>
            <a:r>
              <a:rPr lang="ru-RU" sz="2400" b="1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b="1" baseline="30000" dirty="0">
                <a:latin typeface="Times New Roman" pitchFamily="18" charset="0"/>
                <a:cs typeface="Times New Roman" pitchFamily="18" charset="0"/>
              </a:rPr>
              <a:t>n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82"/>
          <p:cNvGrpSpPr>
            <a:grpSpLocks/>
          </p:cNvGrpSpPr>
          <p:nvPr/>
        </p:nvGrpSpPr>
        <p:grpSpPr bwMode="auto">
          <a:xfrm>
            <a:off x="5410200" y="3962400"/>
            <a:ext cx="3581400" cy="1066800"/>
            <a:chOff x="3264" y="2496"/>
            <a:chExt cx="2256" cy="672"/>
          </a:xfrm>
        </p:grpSpPr>
        <p:sp>
          <p:nvSpPr>
            <p:cNvPr id="8257" name="Text Box 79"/>
            <p:cNvSpPr txBox="1">
              <a:spLocks noChangeArrowheads="1"/>
            </p:cNvSpPr>
            <p:nvPr/>
          </p:nvSpPr>
          <p:spPr bwMode="auto">
            <a:xfrm>
              <a:off x="3264" y="2496"/>
              <a:ext cx="2256" cy="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 dirty="0">
                  <a:latin typeface="Times New Roman" pitchFamily="18" charset="0"/>
                  <a:cs typeface="Times New Roman" pitchFamily="18" charset="0"/>
                </a:rPr>
                <a:t>Функция убывает на </a:t>
              </a:r>
            </a:p>
            <a:p>
              <a:endParaRPr lang="ru-RU" sz="1200" b="1" dirty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ru-RU" sz="2400" b="1" dirty="0">
                  <a:latin typeface="Times New Roman" pitchFamily="18" charset="0"/>
                  <a:cs typeface="Times New Roman" pitchFamily="18" charset="0"/>
                </a:rPr>
                <a:t>промежутке </a:t>
              </a:r>
            </a:p>
          </p:txBody>
        </p:sp>
        <p:graphicFrame>
          <p:nvGraphicFramePr>
            <p:cNvPr id="8258" name="Object 81"/>
            <p:cNvGraphicFramePr>
              <a:graphicFrameLocks noChangeAspect="1"/>
            </p:cNvGraphicFramePr>
            <p:nvPr/>
          </p:nvGraphicFramePr>
          <p:xfrm>
            <a:off x="4560" y="2784"/>
            <a:ext cx="864" cy="384"/>
          </p:xfrm>
          <a:graphic>
            <a:graphicData uri="http://schemas.openxmlformats.org/presentationml/2006/ole">
              <p:oleObj spid="_x0000_s1029" name="Формула" r:id="rId5" imgW="457002" imgH="203112" progId="Equation.3">
                <p:embed/>
              </p:oleObj>
            </a:graphicData>
          </a:graphic>
        </p:graphicFrame>
      </p:grpSp>
      <p:grpSp>
        <p:nvGrpSpPr>
          <p:cNvPr id="3" name="Group 87"/>
          <p:cNvGrpSpPr>
            <a:grpSpLocks/>
          </p:cNvGrpSpPr>
          <p:nvPr/>
        </p:nvGrpSpPr>
        <p:grpSpPr bwMode="auto">
          <a:xfrm rot="17396008" flipH="1">
            <a:off x="550863" y="-322263"/>
            <a:ext cx="723900" cy="1825625"/>
            <a:chOff x="3797" y="754"/>
            <a:chExt cx="852" cy="1931"/>
          </a:xfrm>
        </p:grpSpPr>
        <p:sp>
          <p:nvSpPr>
            <p:cNvPr id="8253" name="Freeform 88"/>
            <p:cNvSpPr>
              <a:spLocks/>
            </p:cNvSpPr>
            <p:nvPr/>
          </p:nvSpPr>
          <p:spPr bwMode="auto">
            <a:xfrm rot="78698">
              <a:off x="3797" y="754"/>
              <a:ext cx="852" cy="1909"/>
            </a:xfrm>
            <a:custGeom>
              <a:avLst/>
              <a:gdLst>
                <a:gd name="T0" fmla="*/ 0 w 1252"/>
                <a:gd name="T1" fmla="*/ 1 h 3125"/>
                <a:gd name="T2" fmla="*/ 1 w 1252"/>
                <a:gd name="T3" fmla="*/ 0 h 3125"/>
                <a:gd name="T4" fmla="*/ 1 w 1252"/>
                <a:gd name="T5" fmla="*/ 1 h 3125"/>
                <a:gd name="T6" fmla="*/ 1 w 1252"/>
                <a:gd name="T7" fmla="*/ 1 h 3125"/>
                <a:gd name="T8" fmla="*/ 1 w 1252"/>
                <a:gd name="T9" fmla="*/ 1 h 3125"/>
                <a:gd name="T10" fmla="*/ 0 w 1252"/>
                <a:gd name="T11" fmla="*/ 1 h 31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52"/>
                <a:gd name="T19" fmla="*/ 0 h 3125"/>
                <a:gd name="T20" fmla="*/ 1252 w 1252"/>
                <a:gd name="T21" fmla="*/ 3125 h 31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52" h="3125">
                  <a:moveTo>
                    <a:pt x="0" y="90"/>
                  </a:moveTo>
                  <a:lnTo>
                    <a:pt x="227" y="0"/>
                  </a:lnTo>
                  <a:lnTo>
                    <a:pt x="1179" y="2540"/>
                  </a:lnTo>
                  <a:lnTo>
                    <a:pt x="1252" y="3125"/>
                  </a:lnTo>
                  <a:lnTo>
                    <a:pt x="952" y="2630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9705" name="Freeform 89"/>
            <p:cNvSpPr>
              <a:spLocks/>
            </p:cNvSpPr>
            <p:nvPr/>
          </p:nvSpPr>
          <p:spPr bwMode="auto">
            <a:xfrm rot="78698">
              <a:off x="4422" y="2310"/>
              <a:ext cx="215" cy="371"/>
            </a:xfrm>
            <a:custGeom>
              <a:avLst/>
              <a:gdLst/>
              <a:ahLst/>
              <a:cxnLst>
                <a:cxn ang="0">
                  <a:pos x="316" y="608"/>
                </a:cxn>
                <a:cxn ang="0">
                  <a:pos x="227" y="0"/>
                </a:cxn>
                <a:cxn ang="0">
                  <a:pos x="0" y="90"/>
                </a:cxn>
                <a:cxn ang="0">
                  <a:pos x="316" y="608"/>
                </a:cxn>
              </a:cxnLst>
              <a:rect l="0" t="0" r="r" b="b"/>
              <a:pathLst>
                <a:path w="316" h="608">
                  <a:moveTo>
                    <a:pt x="316" y="608"/>
                  </a:moveTo>
                  <a:lnTo>
                    <a:pt x="227" y="0"/>
                  </a:lnTo>
                  <a:lnTo>
                    <a:pt x="0" y="90"/>
                  </a:lnTo>
                  <a:lnTo>
                    <a:pt x="316" y="608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FF9900"/>
                </a:gs>
                <a:gs pos="100000">
                  <a:schemeClr val="bg1"/>
                </a:gs>
              </a:gsLst>
              <a:lin ang="2700000" scaled="1"/>
            </a:gradFill>
            <a:ln w="9525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255" name="Freeform 90"/>
            <p:cNvSpPr>
              <a:spLocks/>
            </p:cNvSpPr>
            <p:nvPr/>
          </p:nvSpPr>
          <p:spPr bwMode="auto">
            <a:xfrm rot="78698">
              <a:off x="4554" y="2536"/>
              <a:ext cx="82" cy="141"/>
            </a:xfrm>
            <a:custGeom>
              <a:avLst/>
              <a:gdLst>
                <a:gd name="T0" fmla="*/ 1 w 121"/>
                <a:gd name="T1" fmla="*/ 0 h 230"/>
                <a:gd name="T2" fmla="*/ 0 w 121"/>
                <a:gd name="T3" fmla="*/ 1 h 230"/>
                <a:gd name="T4" fmla="*/ 1 w 121"/>
                <a:gd name="T5" fmla="*/ 1 h 230"/>
                <a:gd name="T6" fmla="*/ 1 w 121"/>
                <a:gd name="T7" fmla="*/ 0 h 2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1"/>
                <a:gd name="T13" fmla="*/ 0 h 230"/>
                <a:gd name="T14" fmla="*/ 121 w 121"/>
                <a:gd name="T15" fmla="*/ 230 h 2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1" h="230">
                  <a:moveTo>
                    <a:pt x="85" y="0"/>
                  </a:moveTo>
                  <a:lnTo>
                    <a:pt x="0" y="25"/>
                  </a:lnTo>
                  <a:lnTo>
                    <a:pt x="121" y="23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56" name="Freeform 91"/>
            <p:cNvSpPr>
              <a:spLocks/>
            </p:cNvSpPr>
            <p:nvPr/>
          </p:nvSpPr>
          <p:spPr bwMode="auto">
            <a:xfrm rot="78698">
              <a:off x="3866" y="765"/>
              <a:ext cx="744" cy="1595"/>
            </a:xfrm>
            <a:custGeom>
              <a:avLst/>
              <a:gdLst>
                <a:gd name="T0" fmla="*/ 1 w 1094"/>
                <a:gd name="T1" fmla="*/ 1 h 2612"/>
                <a:gd name="T2" fmla="*/ 1 w 1094"/>
                <a:gd name="T3" fmla="*/ 1 h 2612"/>
                <a:gd name="T4" fmla="*/ 1 w 1094"/>
                <a:gd name="T5" fmla="*/ 1 h 2612"/>
                <a:gd name="T6" fmla="*/ 1 w 1094"/>
                <a:gd name="T7" fmla="*/ 0 h 2612"/>
                <a:gd name="T8" fmla="*/ 0 w 1094"/>
                <a:gd name="T9" fmla="*/ 1 h 2612"/>
                <a:gd name="T10" fmla="*/ 1 w 1094"/>
                <a:gd name="T11" fmla="*/ 1 h 26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94"/>
                <a:gd name="T19" fmla="*/ 0 h 2612"/>
                <a:gd name="T20" fmla="*/ 1094 w 1094"/>
                <a:gd name="T21" fmla="*/ 2612 h 26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94" h="2612">
                  <a:moveTo>
                    <a:pt x="867" y="2612"/>
                  </a:moveTo>
                  <a:lnTo>
                    <a:pt x="1094" y="2522"/>
                  </a:lnTo>
                  <a:lnTo>
                    <a:pt x="1016" y="2554"/>
                  </a:lnTo>
                  <a:lnTo>
                    <a:pt x="84" y="0"/>
                  </a:lnTo>
                  <a:lnTo>
                    <a:pt x="0" y="30"/>
                  </a:lnTo>
                  <a:lnTo>
                    <a:pt x="940" y="2584"/>
                  </a:lnTo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" name="Group 86"/>
          <p:cNvGrpSpPr>
            <a:grpSpLocks/>
          </p:cNvGrpSpPr>
          <p:nvPr/>
        </p:nvGrpSpPr>
        <p:grpSpPr bwMode="auto">
          <a:xfrm>
            <a:off x="5353050" y="5486400"/>
            <a:ext cx="3790950" cy="1066800"/>
            <a:chOff x="3264" y="3264"/>
            <a:chExt cx="2388" cy="672"/>
          </a:xfrm>
        </p:grpSpPr>
        <p:sp>
          <p:nvSpPr>
            <p:cNvPr id="8251" name="Text Box 84"/>
            <p:cNvSpPr txBox="1">
              <a:spLocks noChangeArrowheads="1"/>
            </p:cNvSpPr>
            <p:nvPr/>
          </p:nvSpPr>
          <p:spPr bwMode="auto">
            <a:xfrm>
              <a:off x="3264" y="3264"/>
              <a:ext cx="2256" cy="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 dirty="0">
                  <a:latin typeface="Times New Roman" pitchFamily="18" charset="0"/>
                  <a:cs typeface="Times New Roman" pitchFamily="18" charset="0"/>
                </a:rPr>
                <a:t>Функция возрастает </a:t>
              </a:r>
            </a:p>
            <a:p>
              <a:endParaRPr lang="ru-RU" sz="1200" b="1" dirty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ru-RU" sz="2400" b="1" dirty="0">
                  <a:latin typeface="Times New Roman" pitchFamily="18" charset="0"/>
                  <a:cs typeface="Times New Roman" pitchFamily="18" charset="0"/>
                </a:rPr>
                <a:t>на промежутке </a:t>
              </a:r>
            </a:p>
          </p:txBody>
        </p:sp>
        <p:graphicFrame>
          <p:nvGraphicFramePr>
            <p:cNvPr id="8252" name="Object 85"/>
            <p:cNvGraphicFramePr>
              <a:graphicFrameLocks noChangeAspect="1"/>
            </p:cNvGraphicFramePr>
            <p:nvPr/>
          </p:nvGraphicFramePr>
          <p:xfrm>
            <a:off x="4812" y="3552"/>
            <a:ext cx="840" cy="384"/>
          </p:xfrm>
          <a:graphic>
            <a:graphicData uri="http://schemas.openxmlformats.org/presentationml/2006/ole">
              <p:oleObj spid="_x0000_s1028" name="Формула" r:id="rId6" imgW="444307" imgH="203112" progId="Equation.3">
                <p:embed/>
              </p:oleObj>
            </a:graphicData>
          </a:graphic>
        </p:graphicFrame>
      </p:grpSp>
      <p:sp>
        <p:nvSpPr>
          <p:cNvPr id="70" name="TextBox 69"/>
          <p:cNvSpPr txBox="1"/>
          <p:nvPr/>
        </p:nvSpPr>
        <p:spPr>
          <a:xfrm>
            <a:off x="304800" y="4648200"/>
            <a:ext cx="449580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График чётной функции</a:t>
            </a:r>
          </a:p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dirty="0"/>
              <a:t>симметричен   относительно </a:t>
            </a:r>
          </a:p>
          <a:p>
            <a:pPr algn="ctr">
              <a:defRPr/>
            </a:pPr>
            <a:r>
              <a:rPr lang="ru-RU" sz="2400" dirty="0"/>
              <a:t> оси    </a:t>
            </a:r>
            <a:r>
              <a:rPr lang="ru-RU" sz="2400" dirty="0" err="1"/>
              <a:t>Оу</a:t>
            </a:r>
            <a:r>
              <a:rPr lang="ru-RU" sz="2400" dirty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39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9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9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39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9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396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35" presetClass="emph" presetSubtype="0" repeatCount="5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9" dur="500" fill="hold"/>
                                        <p:tgtEl>
                                          <p:spTgt spid="239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9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396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C 0.00573 0.05972 0.01164 0.11967 0.01945 0.16667 C 0.02726 0.21366 0.03837 0.25301 0.04723 0.28148 C 0.05608 0.30995 0.06615 0.32477 0.07223 0.33704 C 0.0783 0.3493 0.0783 0.35069 0.08334 0.35555 C 0.08837 0.36042 0.09549 0.36342 0.10278 0.36667 " pathEditMode="relative" rAng="0" ptsTypes="aaaaaA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" y="18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277 0.36667 C 0.10989 0.36481 0.11718 0.36296 0.12447 0.35185 C 0.13177 0.34097 0.13975 0.32176 0.14635 0.30023 C 0.15277 0.27917 0.15798 0.25208 0.16319 0.22338 C 0.16857 0.19491 0.17343 0.15926 0.17777 0.12801 C 0.18211 0.09699 0.18663 0.06134 0.18993 0.03634 C 0.19305 0.01134 0.19496 -0.00556 0.19722 -0.02222 " pathEditMode="relative" rAng="0" ptsTypes="aaaaaaA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-194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5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84" grpId="0" animBg="1"/>
      <p:bldP spid="239691" grpId="0" animBg="1"/>
      <p:bldP spid="239691" grpId="1" animBg="1"/>
      <p:bldP spid="239692" grpId="0" animBg="1"/>
      <p:bldP spid="239692" grpId="1" animBg="1"/>
      <p:bldP spid="239692" grpId="2" animBg="1"/>
      <p:bldP spid="239694" grpId="0"/>
      <p:bldP spid="7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Freeform 2"/>
          <p:cNvSpPr>
            <a:spLocks/>
          </p:cNvSpPr>
          <p:nvPr/>
        </p:nvSpPr>
        <p:spPr bwMode="auto">
          <a:xfrm>
            <a:off x="3430588" y="-165100"/>
            <a:ext cx="2182812" cy="7312025"/>
          </a:xfrm>
          <a:custGeom>
            <a:avLst/>
            <a:gdLst>
              <a:gd name="T0" fmla="*/ 2147483647 w 1375"/>
              <a:gd name="T1" fmla="*/ 0 h 4606"/>
              <a:gd name="T2" fmla="*/ 2147483647 w 1375"/>
              <a:gd name="T3" fmla="*/ 2147483647 h 4606"/>
              <a:gd name="T4" fmla="*/ 2147483647 w 1375"/>
              <a:gd name="T5" fmla="*/ 2147483647 h 4606"/>
              <a:gd name="T6" fmla="*/ 2147483647 w 1375"/>
              <a:gd name="T7" fmla="*/ 2147483647 h 4606"/>
              <a:gd name="T8" fmla="*/ 2147483647 w 1375"/>
              <a:gd name="T9" fmla="*/ 2147483647 h 4606"/>
              <a:gd name="T10" fmla="*/ 2147483647 w 1375"/>
              <a:gd name="T11" fmla="*/ 2147483647 h 4606"/>
              <a:gd name="T12" fmla="*/ 2147483647 w 1375"/>
              <a:gd name="T13" fmla="*/ 2147483647 h 4606"/>
              <a:gd name="T14" fmla="*/ 2147483647 w 1375"/>
              <a:gd name="T15" fmla="*/ 2147483647 h 4606"/>
              <a:gd name="T16" fmla="*/ 2147483647 w 1375"/>
              <a:gd name="T17" fmla="*/ 2147483647 h 4606"/>
              <a:gd name="T18" fmla="*/ 2147483647 w 1375"/>
              <a:gd name="T19" fmla="*/ 2147483647 h 460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375"/>
              <a:gd name="T31" fmla="*/ 0 h 4606"/>
              <a:gd name="T32" fmla="*/ 1375 w 1375"/>
              <a:gd name="T33" fmla="*/ 4606 h 460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375" h="4606">
                <a:moveTo>
                  <a:pt x="1375" y="0"/>
                </a:moveTo>
                <a:cubicBezTo>
                  <a:pt x="1358" y="185"/>
                  <a:pt x="1324" y="812"/>
                  <a:pt x="1287" y="1112"/>
                </a:cubicBezTo>
                <a:cubicBezTo>
                  <a:pt x="1250" y="1412"/>
                  <a:pt x="1198" y="1639"/>
                  <a:pt x="1151" y="1802"/>
                </a:cubicBezTo>
                <a:cubicBezTo>
                  <a:pt x="1104" y="1965"/>
                  <a:pt x="1080" y="2013"/>
                  <a:pt x="1007" y="2090"/>
                </a:cubicBezTo>
                <a:cubicBezTo>
                  <a:pt x="934" y="2167"/>
                  <a:pt x="796" y="2213"/>
                  <a:pt x="711" y="2264"/>
                </a:cubicBezTo>
                <a:cubicBezTo>
                  <a:pt x="626" y="2315"/>
                  <a:pt x="568" y="2330"/>
                  <a:pt x="499" y="2393"/>
                </a:cubicBezTo>
                <a:cubicBezTo>
                  <a:pt x="430" y="2456"/>
                  <a:pt x="356" y="2512"/>
                  <a:pt x="295" y="2643"/>
                </a:cubicBezTo>
                <a:cubicBezTo>
                  <a:pt x="234" y="2774"/>
                  <a:pt x="182" y="2907"/>
                  <a:pt x="135" y="3181"/>
                </a:cubicBezTo>
                <a:cubicBezTo>
                  <a:pt x="88" y="3455"/>
                  <a:pt x="30" y="4051"/>
                  <a:pt x="15" y="4288"/>
                </a:cubicBezTo>
                <a:cubicBezTo>
                  <a:pt x="0" y="4525"/>
                  <a:pt x="38" y="4540"/>
                  <a:pt x="44" y="4606"/>
                </a:cubicBezTo>
              </a:path>
            </a:pathLst>
          </a:custGeom>
          <a:noFill/>
          <a:ln w="28575">
            <a:solidFill>
              <a:srgbClr val="3399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3895725" y="-134938"/>
            <a:ext cx="542925" cy="1006476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6000" b="1">
                <a:latin typeface="Times New Roman" pitchFamily="18" charset="0"/>
              </a:rPr>
              <a:t>y</a:t>
            </a:r>
            <a:endParaRPr lang="ru-RU" sz="6000" b="1">
              <a:latin typeface="Times New Roman" pitchFamily="18" charset="0"/>
            </a:endParaRPr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>
            <a:off x="296863" y="3429000"/>
            <a:ext cx="8470900" cy="15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9221" name="Line 5"/>
          <p:cNvSpPr>
            <a:spLocks noChangeShapeType="1"/>
          </p:cNvSpPr>
          <p:nvPr/>
        </p:nvSpPr>
        <p:spPr bwMode="auto">
          <a:xfrm flipV="1">
            <a:off x="4572000" y="139700"/>
            <a:ext cx="0" cy="6534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8128000" y="3429000"/>
            <a:ext cx="809625" cy="1006475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6000" b="1">
                <a:latin typeface="Times New Roman" pitchFamily="18" charset="0"/>
              </a:rPr>
              <a:t>x</a:t>
            </a:r>
            <a:endParaRPr lang="ru-RU" sz="6000" b="1">
              <a:latin typeface="Times New Roman" pitchFamily="18" charset="0"/>
            </a:endParaRPr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>
            <a:off x="5157788" y="3429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4" name="Line 8"/>
          <p:cNvSpPr>
            <a:spLocks noChangeShapeType="1"/>
          </p:cNvSpPr>
          <p:nvPr/>
        </p:nvSpPr>
        <p:spPr bwMode="auto">
          <a:xfrm>
            <a:off x="244475" y="3048000"/>
            <a:ext cx="8640763" cy="158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5" name="Line 9"/>
          <p:cNvSpPr>
            <a:spLocks noChangeShapeType="1"/>
          </p:cNvSpPr>
          <p:nvPr/>
        </p:nvSpPr>
        <p:spPr bwMode="auto">
          <a:xfrm>
            <a:off x="244475" y="2697163"/>
            <a:ext cx="8686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6" name="Line 10"/>
          <p:cNvSpPr>
            <a:spLocks noChangeShapeType="1"/>
          </p:cNvSpPr>
          <p:nvPr/>
        </p:nvSpPr>
        <p:spPr bwMode="auto">
          <a:xfrm>
            <a:off x="258763" y="2332038"/>
            <a:ext cx="86407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7" name="Line 11"/>
          <p:cNvSpPr>
            <a:spLocks noChangeShapeType="1"/>
          </p:cNvSpPr>
          <p:nvPr/>
        </p:nvSpPr>
        <p:spPr bwMode="auto">
          <a:xfrm>
            <a:off x="228600" y="1981200"/>
            <a:ext cx="86407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8" name="Line 12"/>
          <p:cNvSpPr>
            <a:spLocks noChangeShapeType="1"/>
          </p:cNvSpPr>
          <p:nvPr/>
        </p:nvSpPr>
        <p:spPr bwMode="auto">
          <a:xfrm>
            <a:off x="244475" y="1616075"/>
            <a:ext cx="86709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9" name="Line 13"/>
          <p:cNvSpPr>
            <a:spLocks noChangeShapeType="1"/>
          </p:cNvSpPr>
          <p:nvPr/>
        </p:nvSpPr>
        <p:spPr bwMode="auto">
          <a:xfrm>
            <a:off x="228600" y="1249363"/>
            <a:ext cx="87026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0" name="Line 14"/>
          <p:cNvSpPr>
            <a:spLocks noChangeShapeType="1"/>
          </p:cNvSpPr>
          <p:nvPr/>
        </p:nvSpPr>
        <p:spPr bwMode="auto">
          <a:xfrm>
            <a:off x="228600" y="884238"/>
            <a:ext cx="86407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1" name="Line 15"/>
          <p:cNvSpPr>
            <a:spLocks noChangeShapeType="1"/>
          </p:cNvSpPr>
          <p:nvPr/>
        </p:nvSpPr>
        <p:spPr bwMode="auto">
          <a:xfrm>
            <a:off x="244475" y="533400"/>
            <a:ext cx="86709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2" name="Line 16"/>
          <p:cNvSpPr>
            <a:spLocks noChangeShapeType="1"/>
          </p:cNvSpPr>
          <p:nvPr/>
        </p:nvSpPr>
        <p:spPr bwMode="auto">
          <a:xfrm>
            <a:off x="244475" y="198438"/>
            <a:ext cx="8670925" cy="3016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3" name="Line 17"/>
          <p:cNvSpPr>
            <a:spLocks noChangeShapeType="1"/>
          </p:cNvSpPr>
          <p:nvPr/>
        </p:nvSpPr>
        <p:spPr bwMode="auto">
          <a:xfrm>
            <a:off x="198438" y="3779838"/>
            <a:ext cx="8686800" cy="1428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4" name="Line 18"/>
          <p:cNvSpPr>
            <a:spLocks noChangeShapeType="1"/>
          </p:cNvSpPr>
          <p:nvPr/>
        </p:nvSpPr>
        <p:spPr bwMode="auto">
          <a:xfrm>
            <a:off x="228600" y="4130675"/>
            <a:ext cx="86407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5" name="Line 19"/>
          <p:cNvSpPr>
            <a:spLocks noChangeShapeType="1"/>
          </p:cNvSpPr>
          <p:nvPr/>
        </p:nvSpPr>
        <p:spPr bwMode="auto">
          <a:xfrm flipV="1">
            <a:off x="212725" y="4495800"/>
            <a:ext cx="8656638" cy="158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6" name="Line 20"/>
          <p:cNvSpPr>
            <a:spLocks noChangeShapeType="1"/>
          </p:cNvSpPr>
          <p:nvPr/>
        </p:nvSpPr>
        <p:spPr bwMode="auto">
          <a:xfrm>
            <a:off x="0" y="4860925"/>
            <a:ext cx="88995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7" name="Line 21"/>
          <p:cNvSpPr>
            <a:spLocks noChangeShapeType="1"/>
          </p:cNvSpPr>
          <p:nvPr/>
        </p:nvSpPr>
        <p:spPr bwMode="auto">
          <a:xfrm>
            <a:off x="212725" y="5211763"/>
            <a:ext cx="87026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8" name="Line 22"/>
          <p:cNvSpPr>
            <a:spLocks noChangeShapeType="1"/>
          </p:cNvSpPr>
          <p:nvPr/>
        </p:nvSpPr>
        <p:spPr bwMode="auto">
          <a:xfrm>
            <a:off x="228600" y="5578475"/>
            <a:ext cx="8626475" cy="1428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9" name="Line 23"/>
          <p:cNvSpPr>
            <a:spLocks noChangeShapeType="1"/>
          </p:cNvSpPr>
          <p:nvPr/>
        </p:nvSpPr>
        <p:spPr bwMode="auto">
          <a:xfrm>
            <a:off x="212725" y="5927725"/>
            <a:ext cx="867251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40" name="Line 24"/>
          <p:cNvSpPr>
            <a:spLocks noChangeShapeType="1"/>
          </p:cNvSpPr>
          <p:nvPr/>
        </p:nvSpPr>
        <p:spPr bwMode="auto">
          <a:xfrm>
            <a:off x="228600" y="6294438"/>
            <a:ext cx="8518525" cy="1428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41" name="Line 25"/>
          <p:cNvSpPr>
            <a:spLocks noChangeShapeType="1"/>
          </p:cNvSpPr>
          <p:nvPr/>
        </p:nvSpPr>
        <p:spPr bwMode="auto">
          <a:xfrm>
            <a:off x="212725" y="6659563"/>
            <a:ext cx="865663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42" name="Line 26"/>
          <p:cNvSpPr>
            <a:spLocks noChangeShapeType="1"/>
          </p:cNvSpPr>
          <p:nvPr/>
        </p:nvSpPr>
        <p:spPr bwMode="auto">
          <a:xfrm flipH="1">
            <a:off x="4906963" y="200025"/>
            <a:ext cx="15875" cy="64325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43" name="Line 27"/>
          <p:cNvSpPr>
            <a:spLocks noChangeShapeType="1"/>
          </p:cNvSpPr>
          <p:nvPr/>
        </p:nvSpPr>
        <p:spPr bwMode="auto">
          <a:xfrm>
            <a:off x="5273675" y="198438"/>
            <a:ext cx="0" cy="646112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44" name="Line 28"/>
          <p:cNvSpPr>
            <a:spLocks noChangeShapeType="1"/>
          </p:cNvSpPr>
          <p:nvPr/>
        </p:nvSpPr>
        <p:spPr bwMode="auto">
          <a:xfrm>
            <a:off x="5622925" y="228600"/>
            <a:ext cx="14288" cy="64166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45" name="Line 29"/>
          <p:cNvSpPr>
            <a:spLocks noChangeShapeType="1"/>
          </p:cNvSpPr>
          <p:nvPr/>
        </p:nvSpPr>
        <p:spPr bwMode="auto">
          <a:xfrm>
            <a:off x="5989638" y="212725"/>
            <a:ext cx="0" cy="6400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46" name="Line 30"/>
          <p:cNvSpPr>
            <a:spLocks noChangeShapeType="1"/>
          </p:cNvSpPr>
          <p:nvPr/>
        </p:nvSpPr>
        <p:spPr bwMode="auto">
          <a:xfrm>
            <a:off x="6340475" y="228600"/>
            <a:ext cx="15875" cy="64166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47" name="Line 31"/>
          <p:cNvSpPr>
            <a:spLocks noChangeShapeType="1"/>
          </p:cNvSpPr>
          <p:nvPr/>
        </p:nvSpPr>
        <p:spPr bwMode="auto">
          <a:xfrm>
            <a:off x="6705600" y="198438"/>
            <a:ext cx="30163" cy="643096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48" name="Line 32"/>
          <p:cNvSpPr>
            <a:spLocks noChangeShapeType="1"/>
          </p:cNvSpPr>
          <p:nvPr/>
        </p:nvSpPr>
        <p:spPr bwMode="auto">
          <a:xfrm>
            <a:off x="7056438" y="212725"/>
            <a:ext cx="30162" cy="64166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49" name="Line 33"/>
          <p:cNvSpPr>
            <a:spLocks noChangeShapeType="1"/>
          </p:cNvSpPr>
          <p:nvPr/>
        </p:nvSpPr>
        <p:spPr bwMode="auto">
          <a:xfrm>
            <a:off x="7437438" y="212725"/>
            <a:ext cx="0" cy="644683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50" name="Line 34"/>
          <p:cNvSpPr>
            <a:spLocks noChangeShapeType="1"/>
          </p:cNvSpPr>
          <p:nvPr/>
        </p:nvSpPr>
        <p:spPr bwMode="auto">
          <a:xfrm>
            <a:off x="7788275" y="212725"/>
            <a:ext cx="0" cy="6400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51" name="Line 35"/>
          <p:cNvSpPr>
            <a:spLocks noChangeShapeType="1"/>
          </p:cNvSpPr>
          <p:nvPr/>
        </p:nvSpPr>
        <p:spPr bwMode="auto">
          <a:xfrm>
            <a:off x="8137525" y="212725"/>
            <a:ext cx="15875" cy="64325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52" name="Line 36"/>
          <p:cNvSpPr>
            <a:spLocks noChangeShapeType="1"/>
          </p:cNvSpPr>
          <p:nvPr/>
        </p:nvSpPr>
        <p:spPr bwMode="auto">
          <a:xfrm>
            <a:off x="8474075" y="212725"/>
            <a:ext cx="14288" cy="644683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53" name="Line 37"/>
          <p:cNvSpPr>
            <a:spLocks noChangeShapeType="1"/>
          </p:cNvSpPr>
          <p:nvPr/>
        </p:nvSpPr>
        <p:spPr bwMode="auto">
          <a:xfrm>
            <a:off x="8793163" y="212725"/>
            <a:ext cx="30162" cy="64325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54" name="Line 38"/>
          <p:cNvSpPr>
            <a:spLocks noChangeShapeType="1"/>
          </p:cNvSpPr>
          <p:nvPr/>
        </p:nvSpPr>
        <p:spPr bwMode="auto">
          <a:xfrm>
            <a:off x="4206875" y="198438"/>
            <a:ext cx="0" cy="646112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55" name="Line 39"/>
          <p:cNvSpPr>
            <a:spLocks noChangeShapeType="1"/>
          </p:cNvSpPr>
          <p:nvPr/>
        </p:nvSpPr>
        <p:spPr bwMode="auto">
          <a:xfrm>
            <a:off x="3840163" y="204788"/>
            <a:ext cx="0" cy="644048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56" name="Line 40"/>
          <p:cNvSpPr>
            <a:spLocks noChangeShapeType="1"/>
          </p:cNvSpPr>
          <p:nvPr/>
        </p:nvSpPr>
        <p:spPr bwMode="auto">
          <a:xfrm>
            <a:off x="3444875" y="182563"/>
            <a:ext cx="30163" cy="6477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57" name="Line 41"/>
          <p:cNvSpPr>
            <a:spLocks noChangeShapeType="1"/>
          </p:cNvSpPr>
          <p:nvPr/>
        </p:nvSpPr>
        <p:spPr bwMode="auto">
          <a:xfrm>
            <a:off x="3108325" y="182563"/>
            <a:ext cx="15875" cy="644683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58" name="Line 42"/>
          <p:cNvSpPr>
            <a:spLocks noChangeShapeType="1"/>
          </p:cNvSpPr>
          <p:nvPr/>
        </p:nvSpPr>
        <p:spPr bwMode="auto">
          <a:xfrm>
            <a:off x="2759075" y="182563"/>
            <a:ext cx="0" cy="644683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59" name="Line 43"/>
          <p:cNvSpPr>
            <a:spLocks noChangeShapeType="1"/>
          </p:cNvSpPr>
          <p:nvPr/>
        </p:nvSpPr>
        <p:spPr bwMode="auto">
          <a:xfrm>
            <a:off x="2379663" y="204788"/>
            <a:ext cx="12700" cy="6470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60" name="Line 44"/>
          <p:cNvSpPr>
            <a:spLocks noChangeShapeType="1"/>
          </p:cNvSpPr>
          <p:nvPr/>
        </p:nvSpPr>
        <p:spPr bwMode="auto">
          <a:xfrm>
            <a:off x="2025650" y="198438"/>
            <a:ext cx="1588" cy="646112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61" name="Line 45"/>
          <p:cNvSpPr>
            <a:spLocks noChangeShapeType="1"/>
          </p:cNvSpPr>
          <p:nvPr/>
        </p:nvSpPr>
        <p:spPr bwMode="auto">
          <a:xfrm flipH="1">
            <a:off x="1646238" y="182563"/>
            <a:ext cx="14287" cy="643096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62" name="Line 46"/>
          <p:cNvSpPr>
            <a:spLocks noChangeShapeType="1"/>
          </p:cNvSpPr>
          <p:nvPr/>
        </p:nvSpPr>
        <p:spPr bwMode="auto">
          <a:xfrm>
            <a:off x="1295400" y="182563"/>
            <a:ext cx="0" cy="646271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63" name="Line 47"/>
          <p:cNvSpPr>
            <a:spLocks noChangeShapeType="1"/>
          </p:cNvSpPr>
          <p:nvPr/>
        </p:nvSpPr>
        <p:spPr bwMode="auto">
          <a:xfrm>
            <a:off x="931863" y="204788"/>
            <a:ext cx="28575" cy="644048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408" name="Line 48"/>
          <p:cNvSpPr>
            <a:spLocks noChangeShapeType="1"/>
          </p:cNvSpPr>
          <p:nvPr/>
        </p:nvSpPr>
        <p:spPr bwMode="auto">
          <a:xfrm>
            <a:off x="579438" y="182563"/>
            <a:ext cx="14287" cy="6477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265" name="Line 49"/>
          <p:cNvSpPr>
            <a:spLocks noChangeShapeType="1"/>
          </p:cNvSpPr>
          <p:nvPr/>
        </p:nvSpPr>
        <p:spPr bwMode="auto">
          <a:xfrm>
            <a:off x="242888" y="157163"/>
            <a:ext cx="1587" cy="65024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66" name="Text Box 50"/>
          <p:cNvSpPr txBox="1">
            <a:spLocks noChangeArrowheads="1"/>
          </p:cNvSpPr>
          <p:nvPr/>
        </p:nvSpPr>
        <p:spPr bwMode="auto">
          <a:xfrm>
            <a:off x="2782888" y="3295650"/>
            <a:ext cx="3581400" cy="914400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5400">
                <a:latin typeface="Times New Roman" pitchFamily="18" charset="0"/>
              </a:rPr>
              <a:t>   -</a:t>
            </a:r>
            <a:r>
              <a:rPr lang="ru-RU" sz="4800" b="1">
                <a:latin typeface="Times New Roman" pitchFamily="18" charset="0"/>
              </a:rPr>
              <a:t>1  0    1  2</a:t>
            </a:r>
          </a:p>
        </p:txBody>
      </p:sp>
      <p:sp>
        <p:nvSpPr>
          <p:cNvPr id="242744" name="Freeform 56"/>
          <p:cNvSpPr>
            <a:spLocks/>
          </p:cNvSpPr>
          <p:nvPr/>
        </p:nvSpPr>
        <p:spPr bwMode="auto">
          <a:xfrm>
            <a:off x="3581400" y="-12700"/>
            <a:ext cx="1879600" cy="6959600"/>
          </a:xfrm>
          <a:custGeom>
            <a:avLst/>
            <a:gdLst>
              <a:gd name="T0" fmla="*/ 2147483647 w 1184"/>
              <a:gd name="T1" fmla="*/ 0 h 4384"/>
              <a:gd name="T2" fmla="*/ 2147483647 w 1184"/>
              <a:gd name="T3" fmla="*/ 2147483647 h 4384"/>
              <a:gd name="T4" fmla="*/ 2147483647 w 1184"/>
              <a:gd name="T5" fmla="*/ 2147483647 h 4384"/>
              <a:gd name="T6" fmla="*/ 2147483647 w 1184"/>
              <a:gd name="T7" fmla="*/ 2147483647 h 4384"/>
              <a:gd name="T8" fmla="*/ 2147483647 w 1184"/>
              <a:gd name="T9" fmla="*/ 2147483647 h 4384"/>
              <a:gd name="T10" fmla="*/ 2147483647 w 1184"/>
              <a:gd name="T11" fmla="*/ 2147483647 h 4384"/>
              <a:gd name="T12" fmla="*/ 2147483647 w 1184"/>
              <a:gd name="T13" fmla="*/ 2147483647 h 4384"/>
              <a:gd name="T14" fmla="*/ 2147483647 w 1184"/>
              <a:gd name="T15" fmla="*/ 2147483647 h 4384"/>
              <a:gd name="T16" fmla="*/ 2147483647 w 1184"/>
              <a:gd name="T17" fmla="*/ 2147483647 h 4384"/>
              <a:gd name="T18" fmla="*/ 0 w 1184"/>
              <a:gd name="T19" fmla="*/ 2147483647 h 438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184"/>
              <a:gd name="T31" fmla="*/ 0 h 4384"/>
              <a:gd name="T32" fmla="*/ 1184 w 1184"/>
              <a:gd name="T33" fmla="*/ 4384 h 438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184" h="4384">
                <a:moveTo>
                  <a:pt x="1184" y="0"/>
                </a:moveTo>
                <a:cubicBezTo>
                  <a:pt x="1176" y="173"/>
                  <a:pt x="1157" y="751"/>
                  <a:pt x="1136" y="1040"/>
                </a:cubicBezTo>
                <a:cubicBezTo>
                  <a:pt x="1115" y="1329"/>
                  <a:pt x="1091" y="1568"/>
                  <a:pt x="1056" y="1736"/>
                </a:cubicBezTo>
                <a:cubicBezTo>
                  <a:pt x="1021" y="1904"/>
                  <a:pt x="1000" y="1976"/>
                  <a:pt x="928" y="2048"/>
                </a:cubicBezTo>
                <a:cubicBezTo>
                  <a:pt x="856" y="2120"/>
                  <a:pt x="725" y="2128"/>
                  <a:pt x="624" y="2168"/>
                </a:cubicBezTo>
                <a:cubicBezTo>
                  <a:pt x="523" y="2208"/>
                  <a:pt x="397" y="2215"/>
                  <a:pt x="320" y="2288"/>
                </a:cubicBezTo>
                <a:cubicBezTo>
                  <a:pt x="243" y="2361"/>
                  <a:pt x="197" y="2468"/>
                  <a:pt x="160" y="2608"/>
                </a:cubicBezTo>
                <a:cubicBezTo>
                  <a:pt x="123" y="2748"/>
                  <a:pt x="120" y="2904"/>
                  <a:pt x="96" y="3128"/>
                </a:cubicBezTo>
                <a:cubicBezTo>
                  <a:pt x="72" y="3352"/>
                  <a:pt x="32" y="3743"/>
                  <a:pt x="16" y="3952"/>
                </a:cubicBezTo>
                <a:cubicBezTo>
                  <a:pt x="0" y="4161"/>
                  <a:pt x="3" y="4294"/>
                  <a:pt x="0" y="4384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2745" name="Freeform 57"/>
          <p:cNvSpPr>
            <a:spLocks/>
          </p:cNvSpPr>
          <p:nvPr/>
        </p:nvSpPr>
        <p:spPr bwMode="auto">
          <a:xfrm>
            <a:off x="3713163" y="76200"/>
            <a:ext cx="1620837" cy="6864350"/>
          </a:xfrm>
          <a:custGeom>
            <a:avLst/>
            <a:gdLst>
              <a:gd name="T0" fmla="*/ 2147483647 w 1021"/>
              <a:gd name="T1" fmla="*/ 0 h 4324"/>
              <a:gd name="T2" fmla="*/ 2147483647 w 1021"/>
              <a:gd name="T3" fmla="*/ 2147483647 h 4324"/>
              <a:gd name="T4" fmla="*/ 2147483647 w 1021"/>
              <a:gd name="T5" fmla="*/ 2147483647 h 4324"/>
              <a:gd name="T6" fmla="*/ 2147483647 w 1021"/>
              <a:gd name="T7" fmla="*/ 2147483647 h 4324"/>
              <a:gd name="T8" fmla="*/ 2147483647 w 1021"/>
              <a:gd name="T9" fmla="*/ 2147483647 h 4324"/>
              <a:gd name="T10" fmla="*/ 2147483647 w 1021"/>
              <a:gd name="T11" fmla="*/ 2147483647 h 4324"/>
              <a:gd name="T12" fmla="*/ 2147483647 w 1021"/>
              <a:gd name="T13" fmla="*/ 2147483647 h 4324"/>
              <a:gd name="T14" fmla="*/ 2147483647 w 1021"/>
              <a:gd name="T15" fmla="*/ 2147483647 h 4324"/>
              <a:gd name="T16" fmla="*/ 2147483647 w 1021"/>
              <a:gd name="T17" fmla="*/ 2147483647 h 4324"/>
              <a:gd name="T18" fmla="*/ 2147483647 w 1021"/>
              <a:gd name="T19" fmla="*/ 2147483647 h 4324"/>
              <a:gd name="T20" fmla="*/ 2147483647 w 1021"/>
              <a:gd name="T21" fmla="*/ 2147483647 h 432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021"/>
              <a:gd name="T34" fmla="*/ 0 h 4324"/>
              <a:gd name="T35" fmla="*/ 1021 w 1021"/>
              <a:gd name="T36" fmla="*/ 4324 h 432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021" h="4324">
                <a:moveTo>
                  <a:pt x="1021" y="0"/>
                </a:moveTo>
                <a:cubicBezTo>
                  <a:pt x="1018" y="159"/>
                  <a:pt x="1013" y="680"/>
                  <a:pt x="1005" y="952"/>
                </a:cubicBezTo>
                <a:cubicBezTo>
                  <a:pt x="997" y="1224"/>
                  <a:pt x="994" y="1455"/>
                  <a:pt x="973" y="1632"/>
                </a:cubicBezTo>
                <a:cubicBezTo>
                  <a:pt x="952" y="1809"/>
                  <a:pt x="949" y="1936"/>
                  <a:pt x="877" y="2016"/>
                </a:cubicBezTo>
                <a:cubicBezTo>
                  <a:pt x="805" y="2096"/>
                  <a:pt x="656" y="2081"/>
                  <a:pt x="541" y="2112"/>
                </a:cubicBezTo>
                <a:cubicBezTo>
                  <a:pt x="426" y="2143"/>
                  <a:pt x="264" y="2127"/>
                  <a:pt x="189" y="2200"/>
                </a:cubicBezTo>
                <a:cubicBezTo>
                  <a:pt x="114" y="2273"/>
                  <a:pt x="122" y="2351"/>
                  <a:pt x="93" y="2552"/>
                </a:cubicBezTo>
                <a:cubicBezTo>
                  <a:pt x="64" y="2753"/>
                  <a:pt x="26" y="3137"/>
                  <a:pt x="13" y="3408"/>
                </a:cubicBezTo>
                <a:cubicBezTo>
                  <a:pt x="0" y="3679"/>
                  <a:pt x="13" y="4028"/>
                  <a:pt x="13" y="4176"/>
                </a:cubicBezTo>
                <a:cubicBezTo>
                  <a:pt x="13" y="4324"/>
                  <a:pt x="13" y="4280"/>
                  <a:pt x="13" y="4296"/>
                </a:cubicBezTo>
                <a:cubicBezTo>
                  <a:pt x="13" y="4312"/>
                  <a:pt x="13" y="4277"/>
                  <a:pt x="13" y="4272"/>
                </a:cubicBezTo>
              </a:path>
            </a:pathLst>
          </a:custGeom>
          <a:noFill/>
          <a:ln w="28575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2740" name="Oval 52"/>
          <p:cNvSpPr>
            <a:spLocks noChangeArrowheads="1"/>
          </p:cNvSpPr>
          <p:nvPr/>
        </p:nvSpPr>
        <p:spPr bwMode="auto">
          <a:xfrm>
            <a:off x="5197475" y="2630488"/>
            <a:ext cx="139700" cy="1524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2742" name="Oval 54"/>
          <p:cNvSpPr>
            <a:spLocks noChangeArrowheads="1"/>
          </p:cNvSpPr>
          <p:nvPr/>
        </p:nvSpPr>
        <p:spPr bwMode="auto">
          <a:xfrm>
            <a:off x="4484688" y="3351213"/>
            <a:ext cx="161925" cy="1524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2741" name="Oval 53"/>
          <p:cNvSpPr>
            <a:spLocks noChangeArrowheads="1"/>
          </p:cNvSpPr>
          <p:nvPr/>
        </p:nvSpPr>
        <p:spPr bwMode="auto">
          <a:xfrm>
            <a:off x="3775075" y="4071938"/>
            <a:ext cx="150813" cy="1397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416" name="Text Box 58"/>
          <p:cNvSpPr txBox="1">
            <a:spLocks noChangeArrowheads="1"/>
          </p:cNvSpPr>
          <p:nvPr/>
        </p:nvSpPr>
        <p:spPr bwMode="auto">
          <a:xfrm>
            <a:off x="5715000" y="2286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3399FF"/>
                </a:solidFill>
              </a:rPr>
              <a:t>у = х</a:t>
            </a:r>
            <a:r>
              <a:rPr lang="ru-RU" sz="2400" b="1" baseline="30000">
                <a:solidFill>
                  <a:srgbClr val="3399FF"/>
                </a:solidFill>
              </a:rPr>
              <a:t>3</a:t>
            </a:r>
            <a:r>
              <a:rPr lang="ru-RU" sz="2400" b="1"/>
              <a:t> </a:t>
            </a:r>
          </a:p>
        </p:txBody>
      </p:sp>
      <p:sp>
        <p:nvSpPr>
          <p:cNvPr id="242747" name="Text Box 59"/>
          <p:cNvSpPr txBox="1">
            <a:spLocks noChangeArrowheads="1"/>
          </p:cNvSpPr>
          <p:nvPr/>
        </p:nvSpPr>
        <p:spPr bwMode="auto">
          <a:xfrm>
            <a:off x="5334000" y="12192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008000"/>
                </a:solidFill>
              </a:rPr>
              <a:t>у = х</a:t>
            </a:r>
            <a:r>
              <a:rPr lang="ru-RU" sz="2400" b="1" baseline="30000">
                <a:solidFill>
                  <a:srgbClr val="008000"/>
                </a:solidFill>
              </a:rPr>
              <a:t>7</a:t>
            </a:r>
            <a:endParaRPr lang="ru-RU" sz="2400" b="1">
              <a:solidFill>
                <a:srgbClr val="008000"/>
              </a:solidFill>
            </a:endParaRPr>
          </a:p>
        </p:txBody>
      </p:sp>
      <p:sp>
        <p:nvSpPr>
          <p:cNvPr id="242748" name="Text Box 60"/>
          <p:cNvSpPr txBox="1">
            <a:spLocks noChangeArrowheads="1"/>
          </p:cNvSpPr>
          <p:nvPr/>
        </p:nvSpPr>
        <p:spPr bwMode="auto">
          <a:xfrm>
            <a:off x="5562600" y="6858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FF0000"/>
                </a:solidFill>
              </a:rPr>
              <a:t>у = х</a:t>
            </a:r>
            <a:r>
              <a:rPr lang="ru-RU" sz="2400" b="1" baseline="30000">
                <a:solidFill>
                  <a:srgbClr val="FF0000"/>
                </a:solidFill>
              </a:rPr>
              <a:t>5</a:t>
            </a:r>
            <a:endParaRPr lang="ru-RU" sz="2400" b="1">
              <a:solidFill>
                <a:srgbClr val="FF00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04800" y="228600"/>
            <a:ext cx="342900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Показатель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=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2n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-1    нечётное натуральное число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2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2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2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427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427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27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27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27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27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27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27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2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2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2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427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427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27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27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27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27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27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27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2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2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2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427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427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27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27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27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27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27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27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1000"/>
                                        <p:tgtEl>
                                          <p:spTgt spid="242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1000"/>
                                        <p:tgtEl>
                                          <p:spTgt spid="242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42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1000"/>
                                        <p:tgtEl>
                                          <p:spTgt spid="242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42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0" grpId="0" animBg="1"/>
      <p:bldP spid="242744" grpId="0" animBg="1"/>
      <p:bldP spid="242745" grpId="0" animBg="1"/>
      <p:bldP spid="242740" grpId="0" animBg="1"/>
      <p:bldP spid="242742" grpId="0" animBg="1"/>
      <p:bldP spid="242741" grpId="0" animBg="1"/>
      <p:bldP spid="15416" grpId="0"/>
      <p:bldP spid="242747" grpId="0"/>
      <p:bldP spid="2427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4"/>
          <p:cNvGrpSpPr>
            <a:grpSpLocks/>
          </p:cNvGrpSpPr>
          <p:nvPr/>
        </p:nvGrpSpPr>
        <p:grpSpPr bwMode="auto">
          <a:xfrm>
            <a:off x="1981200" y="1143000"/>
            <a:ext cx="1295400" cy="5105400"/>
            <a:chOff x="1248" y="720"/>
            <a:chExt cx="816" cy="3216"/>
          </a:xfrm>
        </p:grpSpPr>
        <p:sp>
          <p:nvSpPr>
            <p:cNvPr id="10304" name="Freeform 72"/>
            <p:cNvSpPr>
              <a:spLocks/>
            </p:cNvSpPr>
            <p:nvPr/>
          </p:nvSpPr>
          <p:spPr bwMode="auto">
            <a:xfrm>
              <a:off x="1680" y="720"/>
              <a:ext cx="384" cy="1584"/>
            </a:xfrm>
            <a:custGeom>
              <a:avLst/>
              <a:gdLst>
                <a:gd name="T0" fmla="*/ 0 w 384"/>
                <a:gd name="T1" fmla="*/ 1584 h 1584"/>
                <a:gd name="T2" fmla="*/ 96 w 384"/>
                <a:gd name="T3" fmla="*/ 1536 h 1584"/>
                <a:gd name="T4" fmla="*/ 144 w 384"/>
                <a:gd name="T5" fmla="*/ 1488 h 1584"/>
                <a:gd name="T6" fmla="*/ 192 w 384"/>
                <a:gd name="T7" fmla="*/ 1392 h 1584"/>
                <a:gd name="T8" fmla="*/ 240 w 384"/>
                <a:gd name="T9" fmla="*/ 1248 h 1584"/>
                <a:gd name="T10" fmla="*/ 304 w 384"/>
                <a:gd name="T11" fmla="*/ 824 h 1584"/>
                <a:gd name="T12" fmla="*/ 352 w 384"/>
                <a:gd name="T13" fmla="*/ 376 h 1584"/>
                <a:gd name="T14" fmla="*/ 384 w 384"/>
                <a:gd name="T15" fmla="*/ 0 h 158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84"/>
                <a:gd name="T25" fmla="*/ 0 h 1584"/>
                <a:gd name="T26" fmla="*/ 384 w 384"/>
                <a:gd name="T27" fmla="*/ 1584 h 158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84" h="1584">
                  <a:moveTo>
                    <a:pt x="0" y="1584"/>
                  </a:moveTo>
                  <a:cubicBezTo>
                    <a:pt x="36" y="1568"/>
                    <a:pt x="72" y="1552"/>
                    <a:pt x="96" y="1536"/>
                  </a:cubicBezTo>
                  <a:cubicBezTo>
                    <a:pt x="120" y="1520"/>
                    <a:pt x="128" y="1512"/>
                    <a:pt x="144" y="1488"/>
                  </a:cubicBezTo>
                  <a:cubicBezTo>
                    <a:pt x="160" y="1464"/>
                    <a:pt x="176" y="1432"/>
                    <a:pt x="192" y="1392"/>
                  </a:cubicBezTo>
                  <a:cubicBezTo>
                    <a:pt x="208" y="1352"/>
                    <a:pt x="221" y="1343"/>
                    <a:pt x="240" y="1248"/>
                  </a:cubicBezTo>
                  <a:cubicBezTo>
                    <a:pt x="259" y="1153"/>
                    <a:pt x="285" y="969"/>
                    <a:pt x="304" y="824"/>
                  </a:cubicBezTo>
                  <a:cubicBezTo>
                    <a:pt x="323" y="679"/>
                    <a:pt x="339" y="513"/>
                    <a:pt x="352" y="376"/>
                  </a:cubicBezTo>
                  <a:cubicBezTo>
                    <a:pt x="365" y="239"/>
                    <a:pt x="377" y="78"/>
                    <a:pt x="384" y="0"/>
                  </a:cubicBezTo>
                </a:path>
              </a:pathLst>
            </a:custGeom>
            <a:noFill/>
            <a:ln w="28575">
              <a:solidFill>
                <a:srgbClr val="3399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05" name="Freeform 73"/>
            <p:cNvSpPr>
              <a:spLocks/>
            </p:cNvSpPr>
            <p:nvPr/>
          </p:nvSpPr>
          <p:spPr bwMode="auto">
            <a:xfrm flipH="1" flipV="1">
              <a:off x="1248" y="2352"/>
              <a:ext cx="384" cy="1584"/>
            </a:xfrm>
            <a:custGeom>
              <a:avLst/>
              <a:gdLst>
                <a:gd name="T0" fmla="*/ 0 w 384"/>
                <a:gd name="T1" fmla="*/ 1584 h 1584"/>
                <a:gd name="T2" fmla="*/ 96 w 384"/>
                <a:gd name="T3" fmla="*/ 1536 h 1584"/>
                <a:gd name="T4" fmla="*/ 144 w 384"/>
                <a:gd name="T5" fmla="*/ 1488 h 1584"/>
                <a:gd name="T6" fmla="*/ 192 w 384"/>
                <a:gd name="T7" fmla="*/ 1392 h 1584"/>
                <a:gd name="T8" fmla="*/ 240 w 384"/>
                <a:gd name="T9" fmla="*/ 1248 h 1584"/>
                <a:gd name="T10" fmla="*/ 304 w 384"/>
                <a:gd name="T11" fmla="*/ 824 h 1584"/>
                <a:gd name="T12" fmla="*/ 352 w 384"/>
                <a:gd name="T13" fmla="*/ 376 h 1584"/>
                <a:gd name="T14" fmla="*/ 384 w 384"/>
                <a:gd name="T15" fmla="*/ 0 h 158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84"/>
                <a:gd name="T25" fmla="*/ 0 h 1584"/>
                <a:gd name="T26" fmla="*/ 384 w 384"/>
                <a:gd name="T27" fmla="*/ 1584 h 158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84" h="1584">
                  <a:moveTo>
                    <a:pt x="0" y="1584"/>
                  </a:moveTo>
                  <a:cubicBezTo>
                    <a:pt x="36" y="1568"/>
                    <a:pt x="72" y="1552"/>
                    <a:pt x="96" y="1536"/>
                  </a:cubicBezTo>
                  <a:cubicBezTo>
                    <a:pt x="120" y="1520"/>
                    <a:pt x="128" y="1512"/>
                    <a:pt x="144" y="1488"/>
                  </a:cubicBezTo>
                  <a:cubicBezTo>
                    <a:pt x="160" y="1464"/>
                    <a:pt x="176" y="1432"/>
                    <a:pt x="192" y="1392"/>
                  </a:cubicBezTo>
                  <a:cubicBezTo>
                    <a:pt x="208" y="1352"/>
                    <a:pt x="221" y="1343"/>
                    <a:pt x="240" y="1248"/>
                  </a:cubicBezTo>
                  <a:cubicBezTo>
                    <a:pt x="259" y="1153"/>
                    <a:pt x="285" y="969"/>
                    <a:pt x="304" y="824"/>
                  </a:cubicBezTo>
                  <a:cubicBezTo>
                    <a:pt x="323" y="679"/>
                    <a:pt x="339" y="513"/>
                    <a:pt x="352" y="376"/>
                  </a:cubicBezTo>
                  <a:cubicBezTo>
                    <a:pt x="365" y="239"/>
                    <a:pt x="377" y="78"/>
                    <a:pt x="384" y="0"/>
                  </a:cubicBezTo>
                </a:path>
              </a:pathLst>
            </a:custGeom>
            <a:noFill/>
            <a:ln w="28575">
              <a:solidFill>
                <a:srgbClr val="3399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41666" name="Text Box 2"/>
          <p:cNvSpPr txBox="1">
            <a:spLocks noChangeArrowheads="1"/>
          </p:cNvSpPr>
          <p:nvPr/>
        </p:nvSpPr>
        <p:spPr bwMode="auto">
          <a:xfrm>
            <a:off x="609600" y="152400"/>
            <a:ext cx="838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Показатель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=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2n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-1   – нечётное натуральное число</a:t>
            </a:r>
          </a:p>
        </p:txBody>
      </p:sp>
      <p:sp>
        <p:nvSpPr>
          <p:cNvPr id="10244" name="Freeform 3"/>
          <p:cNvSpPr>
            <a:spLocks/>
          </p:cNvSpPr>
          <p:nvPr/>
        </p:nvSpPr>
        <p:spPr bwMode="auto">
          <a:xfrm>
            <a:off x="171450" y="1155700"/>
            <a:ext cx="3175" cy="5035550"/>
          </a:xfrm>
          <a:custGeom>
            <a:avLst/>
            <a:gdLst>
              <a:gd name="T0" fmla="*/ 0 w 2"/>
              <a:gd name="T1" fmla="*/ 0 h 3172"/>
              <a:gd name="T2" fmla="*/ 2147483647 w 2"/>
              <a:gd name="T3" fmla="*/ 2147483647 h 3172"/>
              <a:gd name="T4" fmla="*/ 0 60000 65536"/>
              <a:gd name="T5" fmla="*/ 0 60000 65536"/>
              <a:gd name="T6" fmla="*/ 0 w 2"/>
              <a:gd name="T7" fmla="*/ 0 h 3172"/>
              <a:gd name="T8" fmla="*/ 2 w 2"/>
              <a:gd name="T9" fmla="*/ 3172 h 31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" h="3172">
                <a:moveTo>
                  <a:pt x="0" y="0"/>
                </a:moveTo>
                <a:lnTo>
                  <a:pt x="2" y="317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45" name="Freeform 4"/>
          <p:cNvSpPr>
            <a:spLocks/>
          </p:cNvSpPr>
          <p:nvPr/>
        </p:nvSpPr>
        <p:spPr bwMode="auto">
          <a:xfrm>
            <a:off x="247650" y="3114675"/>
            <a:ext cx="4857750" cy="3175"/>
          </a:xfrm>
          <a:custGeom>
            <a:avLst/>
            <a:gdLst>
              <a:gd name="T0" fmla="*/ 0 w 3060"/>
              <a:gd name="T1" fmla="*/ 0 h 2"/>
              <a:gd name="T2" fmla="*/ 2147483647 w 3060"/>
              <a:gd name="T3" fmla="*/ 2147483647 h 2"/>
              <a:gd name="T4" fmla="*/ 0 60000 65536"/>
              <a:gd name="T5" fmla="*/ 0 60000 65536"/>
              <a:gd name="T6" fmla="*/ 0 w 3060"/>
              <a:gd name="T7" fmla="*/ 0 h 2"/>
              <a:gd name="T8" fmla="*/ 3060 w 3060"/>
              <a:gd name="T9" fmla="*/ 2 h 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60" h="2">
                <a:moveTo>
                  <a:pt x="0" y="0"/>
                </a:moveTo>
                <a:lnTo>
                  <a:pt x="3060" y="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46" name="Freeform 5"/>
          <p:cNvSpPr>
            <a:spLocks/>
          </p:cNvSpPr>
          <p:nvPr/>
        </p:nvSpPr>
        <p:spPr bwMode="auto">
          <a:xfrm>
            <a:off x="190500" y="6094413"/>
            <a:ext cx="4902200" cy="1587"/>
          </a:xfrm>
          <a:custGeom>
            <a:avLst/>
            <a:gdLst>
              <a:gd name="T0" fmla="*/ 0 w 3088"/>
              <a:gd name="T1" fmla="*/ 0 h 1"/>
              <a:gd name="T2" fmla="*/ 2147483647 w 3088"/>
              <a:gd name="T3" fmla="*/ 0 h 1"/>
              <a:gd name="T4" fmla="*/ 0 60000 65536"/>
              <a:gd name="T5" fmla="*/ 0 60000 65536"/>
              <a:gd name="T6" fmla="*/ 0 w 3088"/>
              <a:gd name="T7" fmla="*/ 0 h 1"/>
              <a:gd name="T8" fmla="*/ 3088 w 3088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88" h="1">
                <a:moveTo>
                  <a:pt x="0" y="0"/>
                </a:moveTo>
                <a:lnTo>
                  <a:pt x="3088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47" name="Freeform 6"/>
          <p:cNvSpPr>
            <a:spLocks/>
          </p:cNvSpPr>
          <p:nvPr/>
        </p:nvSpPr>
        <p:spPr bwMode="auto">
          <a:xfrm>
            <a:off x="174625" y="5788025"/>
            <a:ext cx="4911725" cy="3175"/>
          </a:xfrm>
          <a:custGeom>
            <a:avLst/>
            <a:gdLst>
              <a:gd name="T0" fmla="*/ 0 w 3094"/>
              <a:gd name="T1" fmla="*/ 2147483647 h 2"/>
              <a:gd name="T2" fmla="*/ 2147483647 w 3094"/>
              <a:gd name="T3" fmla="*/ 0 h 2"/>
              <a:gd name="T4" fmla="*/ 0 60000 65536"/>
              <a:gd name="T5" fmla="*/ 0 60000 65536"/>
              <a:gd name="T6" fmla="*/ 0 w 3094"/>
              <a:gd name="T7" fmla="*/ 0 h 2"/>
              <a:gd name="T8" fmla="*/ 3094 w 3094"/>
              <a:gd name="T9" fmla="*/ 2 h 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94" h="2">
                <a:moveTo>
                  <a:pt x="0" y="2"/>
                </a:moveTo>
                <a:lnTo>
                  <a:pt x="3094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48" name="Line 7"/>
          <p:cNvSpPr>
            <a:spLocks noChangeShapeType="1"/>
          </p:cNvSpPr>
          <p:nvPr/>
        </p:nvSpPr>
        <p:spPr bwMode="auto">
          <a:xfrm>
            <a:off x="174625" y="5486400"/>
            <a:ext cx="4968875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49" name="Freeform 8"/>
          <p:cNvSpPr>
            <a:spLocks/>
          </p:cNvSpPr>
          <p:nvPr/>
        </p:nvSpPr>
        <p:spPr bwMode="auto">
          <a:xfrm>
            <a:off x="177800" y="5180013"/>
            <a:ext cx="4914900" cy="1587"/>
          </a:xfrm>
          <a:custGeom>
            <a:avLst/>
            <a:gdLst>
              <a:gd name="T0" fmla="*/ 0 w 3096"/>
              <a:gd name="T1" fmla="*/ 0 h 1"/>
              <a:gd name="T2" fmla="*/ 2147483647 w 3096"/>
              <a:gd name="T3" fmla="*/ 0 h 1"/>
              <a:gd name="T4" fmla="*/ 0 60000 65536"/>
              <a:gd name="T5" fmla="*/ 0 60000 65536"/>
              <a:gd name="T6" fmla="*/ 0 w 3096"/>
              <a:gd name="T7" fmla="*/ 0 h 1"/>
              <a:gd name="T8" fmla="*/ 3096 w 3096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96" h="1">
                <a:moveTo>
                  <a:pt x="0" y="0"/>
                </a:moveTo>
                <a:lnTo>
                  <a:pt x="3096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0" name="Freeform 9"/>
          <p:cNvSpPr>
            <a:spLocks/>
          </p:cNvSpPr>
          <p:nvPr/>
        </p:nvSpPr>
        <p:spPr bwMode="auto">
          <a:xfrm>
            <a:off x="171450" y="4875213"/>
            <a:ext cx="4908550" cy="1587"/>
          </a:xfrm>
          <a:custGeom>
            <a:avLst/>
            <a:gdLst>
              <a:gd name="T0" fmla="*/ 0 w 3092"/>
              <a:gd name="T1" fmla="*/ 0 h 1"/>
              <a:gd name="T2" fmla="*/ 2147483647 w 3092"/>
              <a:gd name="T3" fmla="*/ 0 h 1"/>
              <a:gd name="T4" fmla="*/ 0 60000 65536"/>
              <a:gd name="T5" fmla="*/ 0 60000 65536"/>
              <a:gd name="T6" fmla="*/ 0 w 3092"/>
              <a:gd name="T7" fmla="*/ 0 h 1"/>
              <a:gd name="T8" fmla="*/ 3092 w 3092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92" h="1">
                <a:moveTo>
                  <a:pt x="0" y="0"/>
                </a:moveTo>
                <a:lnTo>
                  <a:pt x="3092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1" name="Freeform 10"/>
          <p:cNvSpPr>
            <a:spLocks/>
          </p:cNvSpPr>
          <p:nvPr/>
        </p:nvSpPr>
        <p:spPr bwMode="auto">
          <a:xfrm>
            <a:off x="165100" y="4565650"/>
            <a:ext cx="4921250" cy="6350"/>
          </a:xfrm>
          <a:custGeom>
            <a:avLst/>
            <a:gdLst>
              <a:gd name="T0" fmla="*/ 0 w 3100"/>
              <a:gd name="T1" fmla="*/ 2147483647 h 4"/>
              <a:gd name="T2" fmla="*/ 2147483647 w 3100"/>
              <a:gd name="T3" fmla="*/ 0 h 4"/>
              <a:gd name="T4" fmla="*/ 0 60000 65536"/>
              <a:gd name="T5" fmla="*/ 0 60000 65536"/>
              <a:gd name="T6" fmla="*/ 0 w 3100"/>
              <a:gd name="T7" fmla="*/ 0 h 4"/>
              <a:gd name="T8" fmla="*/ 3100 w 3100"/>
              <a:gd name="T9" fmla="*/ 4 h 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00" h="4">
                <a:moveTo>
                  <a:pt x="0" y="4"/>
                </a:moveTo>
                <a:lnTo>
                  <a:pt x="3100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2" name="Freeform 11"/>
          <p:cNvSpPr>
            <a:spLocks/>
          </p:cNvSpPr>
          <p:nvPr/>
        </p:nvSpPr>
        <p:spPr bwMode="auto">
          <a:xfrm>
            <a:off x="165100" y="4267200"/>
            <a:ext cx="4933950" cy="12700"/>
          </a:xfrm>
          <a:custGeom>
            <a:avLst/>
            <a:gdLst>
              <a:gd name="T0" fmla="*/ 0 w 3108"/>
              <a:gd name="T1" fmla="*/ 2147483647 h 8"/>
              <a:gd name="T2" fmla="*/ 2147483647 w 3108"/>
              <a:gd name="T3" fmla="*/ 0 h 8"/>
              <a:gd name="T4" fmla="*/ 0 60000 65536"/>
              <a:gd name="T5" fmla="*/ 0 60000 65536"/>
              <a:gd name="T6" fmla="*/ 0 w 3108"/>
              <a:gd name="T7" fmla="*/ 0 h 8"/>
              <a:gd name="T8" fmla="*/ 3108 w 3108"/>
              <a:gd name="T9" fmla="*/ 8 h 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08" h="8">
                <a:moveTo>
                  <a:pt x="0" y="8"/>
                </a:moveTo>
                <a:lnTo>
                  <a:pt x="3108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3" name="Freeform 12"/>
          <p:cNvSpPr>
            <a:spLocks/>
          </p:cNvSpPr>
          <p:nvPr/>
        </p:nvSpPr>
        <p:spPr bwMode="auto">
          <a:xfrm>
            <a:off x="177800" y="4000500"/>
            <a:ext cx="4978400" cy="1588"/>
          </a:xfrm>
          <a:custGeom>
            <a:avLst/>
            <a:gdLst>
              <a:gd name="T0" fmla="*/ 0 w 3136"/>
              <a:gd name="T1" fmla="*/ 0 h 1"/>
              <a:gd name="T2" fmla="*/ 2147483647 w 3136"/>
              <a:gd name="T3" fmla="*/ 0 h 1"/>
              <a:gd name="T4" fmla="*/ 0 60000 65536"/>
              <a:gd name="T5" fmla="*/ 0 60000 65536"/>
              <a:gd name="T6" fmla="*/ 0 w 3136"/>
              <a:gd name="T7" fmla="*/ 0 h 1"/>
              <a:gd name="T8" fmla="*/ 3136 w 3136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36" h="1">
                <a:moveTo>
                  <a:pt x="0" y="0"/>
                </a:moveTo>
                <a:lnTo>
                  <a:pt x="3136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4" name="Freeform 13"/>
          <p:cNvSpPr>
            <a:spLocks/>
          </p:cNvSpPr>
          <p:nvPr/>
        </p:nvSpPr>
        <p:spPr bwMode="auto">
          <a:xfrm>
            <a:off x="247650" y="3397250"/>
            <a:ext cx="4845050" cy="6350"/>
          </a:xfrm>
          <a:custGeom>
            <a:avLst/>
            <a:gdLst>
              <a:gd name="T0" fmla="*/ 0 w 3052"/>
              <a:gd name="T1" fmla="*/ 2147483647 h 4"/>
              <a:gd name="T2" fmla="*/ 2147483647 w 3052"/>
              <a:gd name="T3" fmla="*/ 0 h 4"/>
              <a:gd name="T4" fmla="*/ 0 60000 65536"/>
              <a:gd name="T5" fmla="*/ 0 60000 65536"/>
              <a:gd name="T6" fmla="*/ 0 w 3052"/>
              <a:gd name="T7" fmla="*/ 0 h 4"/>
              <a:gd name="T8" fmla="*/ 3052 w 3052"/>
              <a:gd name="T9" fmla="*/ 4 h 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52" h="4">
                <a:moveTo>
                  <a:pt x="0" y="4"/>
                </a:moveTo>
                <a:lnTo>
                  <a:pt x="3052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5" name="Freeform 14"/>
          <p:cNvSpPr>
            <a:spLocks/>
          </p:cNvSpPr>
          <p:nvPr/>
        </p:nvSpPr>
        <p:spPr bwMode="auto">
          <a:xfrm>
            <a:off x="177800" y="2838450"/>
            <a:ext cx="4921250" cy="1588"/>
          </a:xfrm>
          <a:custGeom>
            <a:avLst/>
            <a:gdLst>
              <a:gd name="T0" fmla="*/ 0 w 3100"/>
              <a:gd name="T1" fmla="*/ 0 h 1"/>
              <a:gd name="T2" fmla="*/ 2147483647 w 3100"/>
              <a:gd name="T3" fmla="*/ 0 h 1"/>
              <a:gd name="T4" fmla="*/ 0 60000 65536"/>
              <a:gd name="T5" fmla="*/ 0 60000 65536"/>
              <a:gd name="T6" fmla="*/ 0 w 3100"/>
              <a:gd name="T7" fmla="*/ 0 h 1"/>
              <a:gd name="T8" fmla="*/ 3100 w 3100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00" h="1">
                <a:moveTo>
                  <a:pt x="0" y="0"/>
                </a:moveTo>
                <a:lnTo>
                  <a:pt x="3100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6" name="Freeform 15"/>
          <p:cNvSpPr>
            <a:spLocks/>
          </p:cNvSpPr>
          <p:nvPr/>
        </p:nvSpPr>
        <p:spPr bwMode="auto">
          <a:xfrm>
            <a:off x="158750" y="2559050"/>
            <a:ext cx="4940300" cy="6350"/>
          </a:xfrm>
          <a:custGeom>
            <a:avLst/>
            <a:gdLst>
              <a:gd name="T0" fmla="*/ 0 w 3112"/>
              <a:gd name="T1" fmla="*/ 2147483647 h 4"/>
              <a:gd name="T2" fmla="*/ 2147483647 w 3112"/>
              <a:gd name="T3" fmla="*/ 0 h 4"/>
              <a:gd name="T4" fmla="*/ 0 60000 65536"/>
              <a:gd name="T5" fmla="*/ 0 60000 65536"/>
              <a:gd name="T6" fmla="*/ 0 w 3112"/>
              <a:gd name="T7" fmla="*/ 0 h 4"/>
              <a:gd name="T8" fmla="*/ 3112 w 3112"/>
              <a:gd name="T9" fmla="*/ 4 h 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12" h="4">
                <a:moveTo>
                  <a:pt x="0" y="4"/>
                </a:moveTo>
                <a:lnTo>
                  <a:pt x="3112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7" name="Freeform 16"/>
          <p:cNvSpPr>
            <a:spLocks/>
          </p:cNvSpPr>
          <p:nvPr/>
        </p:nvSpPr>
        <p:spPr bwMode="auto">
          <a:xfrm>
            <a:off x="165100" y="2279650"/>
            <a:ext cx="4933950" cy="6350"/>
          </a:xfrm>
          <a:custGeom>
            <a:avLst/>
            <a:gdLst>
              <a:gd name="T0" fmla="*/ 0 w 3108"/>
              <a:gd name="T1" fmla="*/ 0 h 4"/>
              <a:gd name="T2" fmla="*/ 2147483647 w 3108"/>
              <a:gd name="T3" fmla="*/ 2147483647 h 4"/>
              <a:gd name="T4" fmla="*/ 0 60000 65536"/>
              <a:gd name="T5" fmla="*/ 0 60000 65536"/>
              <a:gd name="T6" fmla="*/ 0 w 3108"/>
              <a:gd name="T7" fmla="*/ 0 h 4"/>
              <a:gd name="T8" fmla="*/ 3108 w 3108"/>
              <a:gd name="T9" fmla="*/ 4 h 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08" h="4">
                <a:moveTo>
                  <a:pt x="0" y="0"/>
                </a:moveTo>
                <a:lnTo>
                  <a:pt x="3108" y="4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8" name="Freeform 17"/>
          <p:cNvSpPr>
            <a:spLocks/>
          </p:cNvSpPr>
          <p:nvPr/>
        </p:nvSpPr>
        <p:spPr bwMode="auto">
          <a:xfrm>
            <a:off x="158750" y="2006600"/>
            <a:ext cx="4940300" cy="6350"/>
          </a:xfrm>
          <a:custGeom>
            <a:avLst/>
            <a:gdLst>
              <a:gd name="T0" fmla="*/ 0 w 3112"/>
              <a:gd name="T1" fmla="*/ 2147483647 h 4"/>
              <a:gd name="T2" fmla="*/ 2147483647 w 3112"/>
              <a:gd name="T3" fmla="*/ 0 h 4"/>
              <a:gd name="T4" fmla="*/ 0 60000 65536"/>
              <a:gd name="T5" fmla="*/ 0 60000 65536"/>
              <a:gd name="T6" fmla="*/ 0 w 3112"/>
              <a:gd name="T7" fmla="*/ 0 h 4"/>
              <a:gd name="T8" fmla="*/ 3112 w 3112"/>
              <a:gd name="T9" fmla="*/ 4 h 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12" h="4">
                <a:moveTo>
                  <a:pt x="0" y="4"/>
                </a:moveTo>
                <a:lnTo>
                  <a:pt x="3112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9" name="Freeform 18"/>
          <p:cNvSpPr>
            <a:spLocks/>
          </p:cNvSpPr>
          <p:nvPr/>
        </p:nvSpPr>
        <p:spPr bwMode="auto">
          <a:xfrm>
            <a:off x="171450" y="1727200"/>
            <a:ext cx="4927600" cy="1588"/>
          </a:xfrm>
          <a:custGeom>
            <a:avLst/>
            <a:gdLst>
              <a:gd name="T0" fmla="*/ 0 w 3104"/>
              <a:gd name="T1" fmla="*/ 0 h 1"/>
              <a:gd name="T2" fmla="*/ 2147483647 w 3104"/>
              <a:gd name="T3" fmla="*/ 0 h 1"/>
              <a:gd name="T4" fmla="*/ 0 60000 65536"/>
              <a:gd name="T5" fmla="*/ 0 60000 65536"/>
              <a:gd name="T6" fmla="*/ 0 w 3104"/>
              <a:gd name="T7" fmla="*/ 0 h 1"/>
              <a:gd name="T8" fmla="*/ 3104 w 310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04" h="1">
                <a:moveTo>
                  <a:pt x="0" y="0"/>
                </a:moveTo>
                <a:lnTo>
                  <a:pt x="3104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0" name="Freeform 19"/>
          <p:cNvSpPr>
            <a:spLocks/>
          </p:cNvSpPr>
          <p:nvPr/>
        </p:nvSpPr>
        <p:spPr bwMode="auto">
          <a:xfrm>
            <a:off x="184150" y="1447800"/>
            <a:ext cx="4908550" cy="12700"/>
          </a:xfrm>
          <a:custGeom>
            <a:avLst/>
            <a:gdLst>
              <a:gd name="T0" fmla="*/ 0 w 3092"/>
              <a:gd name="T1" fmla="*/ 2147483647 h 8"/>
              <a:gd name="T2" fmla="*/ 2147483647 w 3092"/>
              <a:gd name="T3" fmla="*/ 0 h 8"/>
              <a:gd name="T4" fmla="*/ 0 60000 65536"/>
              <a:gd name="T5" fmla="*/ 0 60000 65536"/>
              <a:gd name="T6" fmla="*/ 0 w 3092"/>
              <a:gd name="T7" fmla="*/ 0 h 8"/>
              <a:gd name="T8" fmla="*/ 3092 w 3092"/>
              <a:gd name="T9" fmla="*/ 8 h 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92" h="8">
                <a:moveTo>
                  <a:pt x="0" y="8"/>
                </a:moveTo>
                <a:lnTo>
                  <a:pt x="3092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1" name="Freeform 20"/>
          <p:cNvSpPr>
            <a:spLocks/>
          </p:cNvSpPr>
          <p:nvPr/>
        </p:nvSpPr>
        <p:spPr bwMode="auto">
          <a:xfrm flipV="1">
            <a:off x="228600" y="1143000"/>
            <a:ext cx="4908550" cy="46038"/>
          </a:xfrm>
          <a:custGeom>
            <a:avLst/>
            <a:gdLst>
              <a:gd name="T0" fmla="*/ 0 w 3088"/>
              <a:gd name="T1" fmla="*/ 0 h 12"/>
              <a:gd name="T2" fmla="*/ 2147483647 w 3088"/>
              <a:gd name="T3" fmla="*/ 2147483647 h 12"/>
              <a:gd name="T4" fmla="*/ 0 60000 65536"/>
              <a:gd name="T5" fmla="*/ 0 60000 65536"/>
              <a:gd name="T6" fmla="*/ 0 w 3088"/>
              <a:gd name="T7" fmla="*/ 0 h 12"/>
              <a:gd name="T8" fmla="*/ 3088 w 3088"/>
              <a:gd name="T9" fmla="*/ 12 h 1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88" h="12">
                <a:moveTo>
                  <a:pt x="0" y="0"/>
                </a:moveTo>
                <a:lnTo>
                  <a:pt x="3088" y="1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2" name="Freeform 22"/>
          <p:cNvSpPr>
            <a:spLocks/>
          </p:cNvSpPr>
          <p:nvPr/>
        </p:nvSpPr>
        <p:spPr bwMode="auto">
          <a:xfrm>
            <a:off x="5099050" y="1181100"/>
            <a:ext cx="1588" cy="4978400"/>
          </a:xfrm>
          <a:custGeom>
            <a:avLst/>
            <a:gdLst>
              <a:gd name="T0" fmla="*/ 0 w 1"/>
              <a:gd name="T1" fmla="*/ 0 h 3136"/>
              <a:gd name="T2" fmla="*/ 0 w 1"/>
              <a:gd name="T3" fmla="*/ 2147483647 h 3136"/>
              <a:gd name="T4" fmla="*/ 0 60000 65536"/>
              <a:gd name="T5" fmla="*/ 0 60000 65536"/>
              <a:gd name="T6" fmla="*/ 0 w 1"/>
              <a:gd name="T7" fmla="*/ 0 h 3136"/>
              <a:gd name="T8" fmla="*/ 1 w 1"/>
              <a:gd name="T9" fmla="*/ 3136 h 31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36">
                <a:moveTo>
                  <a:pt x="0" y="0"/>
                </a:moveTo>
                <a:lnTo>
                  <a:pt x="0" y="3136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3" name="Freeform 23"/>
          <p:cNvSpPr>
            <a:spLocks/>
          </p:cNvSpPr>
          <p:nvPr/>
        </p:nvSpPr>
        <p:spPr bwMode="auto">
          <a:xfrm>
            <a:off x="4787900" y="1168400"/>
            <a:ext cx="6350" cy="5035550"/>
          </a:xfrm>
          <a:custGeom>
            <a:avLst/>
            <a:gdLst>
              <a:gd name="T0" fmla="*/ 2147483647 w 4"/>
              <a:gd name="T1" fmla="*/ 0 h 3172"/>
              <a:gd name="T2" fmla="*/ 0 w 4"/>
              <a:gd name="T3" fmla="*/ 2147483647 h 3172"/>
              <a:gd name="T4" fmla="*/ 0 60000 65536"/>
              <a:gd name="T5" fmla="*/ 0 60000 65536"/>
              <a:gd name="T6" fmla="*/ 0 w 4"/>
              <a:gd name="T7" fmla="*/ 0 h 3172"/>
              <a:gd name="T8" fmla="*/ 4 w 4"/>
              <a:gd name="T9" fmla="*/ 3172 h 31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72">
                <a:moveTo>
                  <a:pt x="4" y="0"/>
                </a:moveTo>
                <a:lnTo>
                  <a:pt x="0" y="317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4" name="Freeform 24"/>
          <p:cNvSpPr>
            <a:spLocks/>
          </p:cNvSpPr>
          <p:nvPr/>
        </p:nvSpPr>
        <p:spPr bwMode="auto">
          <a:xfrm>
            <a:off x="4476750" y="1168400"/>
            <a:ext cx="6350" cy="5029200"/>
          </a:xfrm>
          <a:custGeom>
            <a:avLst/>
            <a:gdLst>
              <a:gd name="T0" fmla="*/ 2147483647 w 4"/>
              <a:gd name="T1" fmla="*/ 0 h 3168"/>
              <a:gd name="T2" fmla="*/ 0 w 4"/>
              <a:gd name="T3" fmla="*/ 2147483647 h 3168"/>
              <a:gd name="T4" fmla="*/ 0 60000 65536"/>
              <a:gd name="T5" fmla="*/ 0 60000 65536"/>
              <a:gd name="T6" fmla="*/ 0 w 4"/>
              <a:gd name="T7" fmla="*/ 0 h 3168"/>
              <a:gd name="T8" fmla="*/ 4 w 4"/>
              <a:gd name="T9" fmla="*/ 3168 h 316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68">
                <a:moveTo>
                  <a:pt x="4" y="0"/>
                </a:moveTo>
                <a:lnTo>
                  <a:pt x="0" y="3168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5" name="Freeform 25"/>
          <p:cNvSpPr>
            <a:spLocks/>
          </p:cNvSpPr>
          <p:nvPr/>
        </p:nvSpPr>
        <p:spPr bwMode="auto">
          <a:xfrm>
            <a:off x="4171950" y="1168400"/>
            <a:ext cx="1588" cy="5016500"/>
          </a:xfrm>
          <a:custGeom>
            <a:avLst/>
            <a:gdLst>
              <a:gd name="T0" fmla="*/ 0 w 1"/>
              <a:gd name="T1" fmla="*/ 0 h 3160"/>
              <a:gd name="T2" fmla="*/ 0 w 1"/>
              <a:gd name="T3" fmla="*/ 2147483647 h 3160"/>
              <a:gd name="T4" fmla="*/ 0 60000 65536"/>
              <a:gd name="T5" fmla="*/ 0 60000 65536"/>
              <a:gd name="T6" fmla="*/ 0 w 1"/>
              <a:gd name="T7" fmla="*/ 0 h 3160"/>
              <a:gd name="T8" fmla="*/ 1 w 1"/>
              <a:gd name="T9" fmla="*/ 3160 h 316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60">
                <a:moveTo>
                  <a:pt x="0" y="0"/>
                </a:moveTo>
                <a:lnTo>
                  <a:pt x="0" y="316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6" name="Freeform 26"/>
          <p:cNvSpPr>
            <a:spLocks/>
          </p:cNvSpPr>
          <p:nvPr/>
        </p:nvSpPr>
        <p:spPr bwMode="auto">
          <a:xfrm>
            <a:off x="3860800" y="1162050"/>
            <a:ext cx="6350" cy="5035550"/>
          </a:xfrm>
          <a:custGeom>
            <a:avLst/>
            <a:gdLst>
              <a:gd name="T0" fmla="*/ 2147483647 w 4"/>
              <a:gd name="T1" fmla="*/ 0 h 3172"/>
              <a:gd name="T2" fmla="*/ 0 w 4"/>
              <a:gd name="T3" fmla="*/ 2147483647 h 3172"/>
              <a:gd name="T4" fmla="*/ 0 60000 65536"/>
              <a:gd name="T5" fmla="*/ 0 60000 65536"/>
              <a:gd name="T6" fmla="*/ 0 w 4"/>
              <a:gd name="T7" fmla="*/ 0 h 3172"/>
              <a:gd name="T8" fmla="*/ 4 w 4"/>
              <a:gd name="T9" fmla="*/ 3172 h 31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72">
                <a:moveTo>
                  <a:pt x="4" y="0"/>
                </a:moveTo>
                <a:lnTo>
                  <a:pt x="0" y="317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7" name="Freeform 27"/>
          <p:cNvSpPr>
            <a:spLocks/>
          </p:cNvSpPr>
          <p:nvPr/>
        </p:nvSpPr>
        <p:spPr bwMode="auto">
          <a:xfrm>
            <a:off x="3536950" y="1155700"/>
            <a:ext cx="22225" cy="5065713"/>
          </a:xfrm>
          <a:custGeom>
            <a:avLst/>
            <a:gdLst>
              <a:gd name="T0" fmla="*/ 0 w 14"/>
              <a:gd name="T1" fmla="*/ 0 h 3191"/>
              <a:gd name="T2" fmla="*/ 2147483647 w 14"/>
              <a:gd name="T3" fmla="*/ 2147483647 h 3191"/>
              <a:gd name="T4" fmla="*/ 0 60000 65536"/>
              <a:gd name="T5" fmla="*/ 0 60000 65536"/>
              <a:gd name="T6" fmla="*/ 0 w 14"/>
              <a:gd name="T7" fmla="*/ 0 h 3191"/>
              <a:gd name="T8" fmla="*/ 14 w 14"/>
              <a:gd name="T9" fmla="*/ 3191 h 319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4" h="3191">
                <a:moveTo>
                  <a:pt x="0" y="0"/>
                </a:moveTo>
                <a:lnTo>
                  <a:pt x="14" y="3191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8" name="Freeform 28"/>
          <p:cNvSpPr>
            <a:spLocks/>
          </p:cNvSpPr>
          <p:nvPr/>
        </p:nvSpPr>
        <p:spPr bwMode="auto">
          <a:xfrm>
            <a:off x="3244850" y="1181100"/>
            <a:ext cx="6350" cy="5016500"/>
          </a:xfrm>
          <a:custGeom>
            <a:avLst/>
            <a:gdLst>
              <a:gd name="T0" fmla="*/ 2147483647 w 4"/>
              <a:gd name="T1" fmla="*/ 0 h 3160"/>
              <a:gd name="T2" fmla="*/ 0 w 4"/>
              <a:gd name="T3" fmla="*/ 2147483647 h 3160"/>
              <a:gd name="T4" fmla="*/ 0 60000 65536"/>
              <a:gd name="T5" fmla="*/ 0 60000 65536"/>
              <a:gd name="T6" fmla="*/ 0 w 4"/>
              <a:gd name="T7" fmla="*/ 0 h 3160"/>
              <a:gd name="T8" fmla="*/ 4 w 4"/>
              <a:gd name="T9" fmla="*/ 3160 h 316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60">
                <a:moveTo>
                  <a:pt x="4" y="0"/>
                </a:moveTo>
                <a:lnTo>
                  <a:pt x="0" y="316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9" name="Freeform 29"/>
          <p:cNvSpPr>
            <a:spLocks/>
          </p:cNvSpPr>
          <p:nvPr/>
        </p:nvSpPr>
        <p:spPr bwMode="auto">
          <a:xfrm>
            <a:off x="2940050" y="1181100"/>
            <a:ext cx="1588" cy="5003800"/>
          </a:xfrm>
          <a:custGeom>
            <a:avLst/>
            <a:gdLst>
              <a:gd name="T0" fmla="*/ 0 w 1"/>
              <a:gd name="T1" fmla="*/ 0 h 3152"/>
              <a:gd name="T2" fmla="*/ 0 w 1"/>
              <a:gd name="T3" fmla="*/ 2147483647 h 3152"/>
              <a:gd name="T4" fmla="*/ 0 60000 65536"/>
              <a:gd name="T5" fmla="*/ 0 60000 65536"/>
              <a:gd name="T6" fmla="*/ 0 w 1"/>
              <a:gd name="T7" fmla="*/ 0 h 3152"/>
              <a:gd name="T8" fmla="*/ 1 w 1"/>
              <a:gd name="T9" fmla="*/ 3152 h 315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52">
                <a:moveTo>
                  <a:pt x="0" y="0"/>
                </a:moveTo>
                <a:lnTo>
                  <a:pt x="0" y="315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70" name="Freeform 30"/>
          <p:cNvSpPr>
            <a:spLocks/>
          </p:cNvSpPr>
          <p:nvPr/>
        </p:nvSpPr>
        <p:spPr bwMode="auto">
          <a:xfrm>
            <a:off x="2317750" y="1143000"/>
            <a:ext cx="17463" cy="5078413"/>
          </a:xfrm>
          <a:custGeom>
            <a:avLst/>
            <a:gdLst>
              <a:gd name="T0" fmla="*/ 0 w 11"/>
              <a:gd name="T1" fmla="*/ 0 h 3199"/>
              <a:gd name="T2" fmla="*/ 2147483647 w 11"/>
              <a:gd name="T3" fmla="*/ 2147483647 h 3199"/>
              <a:gd name="T4" fmla="*/ 0 60000 65536"/>
              <a:gd name="T5" fmla="*/ 0 60000 65536"/>
              <a:gd name="T6" fmla="*/ 0 w 11"/>
              <a:gd name="T7" fmla="*/ 0 h 3199"/>
              <a:gd name="T8" fmla="*/ 11 w 11"/>
              <a:gd name="T9" fmla="*/ 3199 h 319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" h="3199">
                <a:moveTo>
                  <a:pt x="0" y="0"/>
                </a:moveTo>
                <a:lnTo>
                  <a:pt x="11" y="3199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71" name="Freeform 31"/>
          <p:cNvSpPr>
            <a:spLocks/>
          </p:cNvSpPr>
          <p:nvPr/>
        </p:nvSpPr>
        <p:spPr bwMode="auto">
          <a:xfrm>
            <a:off x="2006600" y="1193800"/>
            <a:ext cx="25400" cy="5003800"/>
          </a:xfrm>
          <a:custGeom>
            <a:avLst/>
            <a:gdLst>
              <a:gd name="T0" fmla="*/ 2147483647 w 16"/>
              <a:gd name="T1" fmla="*/ 0 h 3152"/>
              <a:gd name="T2" fmla="*/ 0 w 16"/>
              <a:gd name="T3" fmla="*/ 2147483647 h 3152"/>
              <a:gd name="T4" fmla="*/ 0 60000 65536"/>
              <a:gd name="T5" fmla="*/ 0 60000 65536"/>
              <a:gd name="T6" fmla="*/ 0 w 16"/>
              <a:gd name="T7" fmla="*/ 0 h 3152"/>
              <a:gd name="T8" fmla="*/ 16 w 16"/>
              <a:gd name="T9" fmla="*/ 3152 h 315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6" h="3152">
                <a:moveTo>
                  <a:pt x="16" y="0"/>
                </a:moveTo>
                <a:lnTo>
                  <a:pt x="0" y="315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72" name="Freeform 32"/>
          <p:cNvSpPr>
            <a:spLocks/>
          </p:cNvSpPr>
          <p:nvPr/>
        </p:nvSpPr>
        <p:spPr bwMode="auto">
          <a:xfrm>
            <a:off x="1708150" y="1174750"/>
            <a:ext cx="6350" cy="5022850"/>
          </a:xfrm>
          <a:custGeom>
            <a:avLst/>
            <a:gdLst>
              <a:gd name="T0" fmla="*/ 2147483647 w 4"/>
              <a:gd name="T1" fmla="*/ 0 h 3164"/>
              <a:gd name="T2" fmla="*/ 0 w 4"/>
              <a:gd name="T3" fmla="*/ 2147483647 h 3164"/>
              <a:gd name="T4" fmla="*/ 0 60000 65536"/>
              <a:gd name="T5" fmla="*/ 0 60000 65536"/>
              <a:gd name="T6" fmla="*/ 0 w 4"/>
              <a:gd name="T7" fmla="*/ 0 h 3164"/>
              <a:gd name="T8" fmla="*/ 4 w 4"/>
              <a:gd name="T9" fmla="*/ 3164 h 31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64">
                <a:moveTo>
                  <a:pt x="4" y="0"/>
                </a:moveTo>
                <a:lnTo>
                  <a:pt x="0" y="3164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73" name="Freeform 33"/>
          <p:cNvSpPr>
            <a:spLocks/>
          </p:cNvSpPr>
          <p:nvPr/>
        </p:nvSpPr>
        <p:spPr bwMode="auto">
          <a:xfrm>
            <a:off x="1390650" y="1168400"/>
            <a:ext cx="12700" cy="5022850"/>
          </a:xfrm>
          <a:custGeom>
            <a:avLst/>
            <a:gdLst>
              <a:gd name="T0" fmla="*/ 0 w 8"/>
              <a:gd name="T1" fmla="*/ 0 h 3164"/>
              <a:gd name="T2" fmla="*/ 2147483647 w 8"/>
              <a:gd name="T3" fmla="*/ 2147483647 h 3164"/>
              <a:gd name="T4" fmla="*/ 0 60000 65536"/>
              <a:gd name="T5" fmla="*/ 0 60000 65536"/>
              <a:gd name="T6" fmla="*/ 0 w 8"/>
              <a:gd name="T7" fmla="*/ 0 h 3164"/>
              <a:gd name="T8" fmla="*/ 8 w 8"/>
              <a:gd name="T9" fmla="*/ 3164 h 31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3164">
                <a:moveTo>
                  <a:pt x="0" y="0"/>
                </a:moveTo>
                <a:lnTo>
                  <a:pt x="8" y="3164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74" name="Freeform 34"/>
          <p:cNvSpPr>
            <a:spLocks/>
          </p:cNvSpPr>
          <p:nvPr/>
        </p:nvSpPr>
        <p:spPr bwMode="auto">
          <a:xfrm>
            <a:off x="1092200" y="1168400"/>
            <a:ext cx="6350" cy="5022850"/>
          </a:xfrm>
          <a:custGeom>
            <a:avLst/>
            <a:gdLst>
              <a:gd name="T0" fmla="*/ 2147483647 w 4"/>
              <a:gd name="T1" fmla="*/ 0 h 3164"/>
              <a:gd name="T2" fmla="*/ 0 w 4"/>
              <a:gd name="T3" fmla="*/ 2147483647 h 3164"/>
              <a:gd name="T4" fmla="*/ 0 60000 65536"/>
              <a:gd name="T5" fmla="*/ 0 60000 65536"/>
              <a:gd name="T6" fmla="*/ 0 w 4"/>
              <a:gd name="T7" fmla="*/ 0 h 3164"/>
              <a:gd name="T8" fmla="*/ 4 w 4"/>
              <a:gd name="T9" fmla="*/ 3164 h 31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64">
                <a:moveTo>
                  <a:pt x="4" y="0"/>
                </a:moveTo>
                <a:lnTo>
                  <a:pt x="0" y="3164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75" name="Freeform 35"/>
          <p:cNvSpPr>
            <a:spLocks/>
          </p:cNvSpPr>
          <p:nvPr/>
        </p:nvSpPr>
        <p:spPr bwMode="auto">
          <a:xfrm>
            <a:off x="787400" y="1168400"/>
            <a:ext cx="1588" cy="5035550"/>
          </a:xfrm>
          <a:custGeom>
            <a:avLst/>
            <a:gdLst>
              <a:gd name="T0" fmla="*/ 0 w 1"/>
              <a:gd name="T1" fmla="*/ 0 h 3172"/>
              <a:gd name="T2" fmla="*/ 0 w 1"/>
              <a:gd name="T3" fmla="*/ 2147483647 h 3172"/>
              <a:gd name="T4" fmla="*/ 0 60000 65536"/>
              <a:gd name="T5" fmla="*/ 0 60000 65536"/>
              <a:gd name="T6" fmla="*/ 0 w 1"/>
              <a:gd name="T7" fmla="*/ 0 h 3172"/>
              <a:gd name="T8" fmla="*/ 1 w 1"/>
              <a:gd name="T9" fmla="*/ 3172 h 31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72">
                <a:moveTo>
                  <a:pt x="0" y="0"/>
                </a:moveTo>
                <a:lnTo>
                  <a:pt x="0" y="317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76" name="Freeform 36"/>
          <p:cNvSpPr>
            <a:spLocks/>
          </p:cNvSpPr>
          <p:nvPr/>
        </p:nvSpPr>
        <p:spPr bwMode="auto">
          <a:xfrm>
            <a:off x="476250" y="1168400"/>
            <a:ext cx="1588" cy="5022850"/>
          </a:xfrm>
          <a:custGeom>
            <a:avLst/>
            <a:gdLst>
              <a:gd name="T0" fmla="*/ 0 w 1"/>
              <a:gd name="T1" fmla="*/ 0 h 3164"/>
              <a:gd name="T2" fmla="*/ 0 w 1"/>
              <a:gd name="T3" fmla="*/ 2147483647 h 3164"/>
              <a:gd name="T4" fmla="*/ 0 60000 65536"/>
              <a:gd name="T5" fmla="*/ 0 60000 65536"/>
              <a:gd name="T6" fmla="*/ 0 w 1"/>
              <a:gd name="T7" fmla="*/ 0 h 3164"/>
              <a:gd name="T8" fmla="*/ 1 w 1"/>
              <a:gd name="T9" fmla="*/ 3164 h 31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64">
                <a:moveTo>
                  <a:pt x="0" y="0"/>
                </a:moveTo>
                <a:lnTo>
                  <a:pt x="0" y="3164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77" name="Freeform 37"/>
          <p:cNvSpPr>
            <a:spLocks/>
          </p:cNvSpPr>
          <p:nvPr/>
        </p:nvSpPr>
        <p:spPr bwMode="auto">
          <a:xfrm>
            <a:off x="101600" y="3695700"/>
            <a:ext cx="5080000" cy="1588"/>
          </a:xfrm>
          <a:custGeom>
            <a:avLst/>
            <a:gdLst>
              <a:gd name="T0" fmla="*/ 0 w 3200"/>
              <a:gd name="T1" fmla="*/ 0 h 1"/>
              <a:gd name="T2" fmla="*/ 2147483647 w 3200"/>
              <a:gd name="T3" fmla="*/ 0 h 1"/>
              <a:gd name="T4" fmla="*/ 0 60000 65536"/>
              <a:gd name="T5" fmla="*/ 0 60000 65536"/>
              <a:gd name="T6" fmla="*/ 0 w 3200"/>
              <a:gd name="T7" fmla="*/ 0 h 1"/>
              <a:gd name="T8" fmla="*/ 3200 w 3200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200" h="1">
                <a:moveTo>
                  <a:pt x="0" y="0"/>
                </a:moveTo>
                <a:lnTo>
                  <a:pt x="3200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78" name="Line 38"/>
          <p:cNvSpPr>
            <a:spLocks noChangeShapeType="1"/>
          </p:cNvSpPr>
          <p:nvPr/>
        </p:nvSpPr>
        <p:spPr bwMode="auto">
          <a:xfrm flipV="1">
            <a:off x="2643188" y="1146175"/>
            <a:ext cx="0" cy="50403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79" name="Text Box 39"/>
          <p:cNvSpPr txBox="1">
            <a:spLocks noChangeArrowheads="1"/>
          </p:cNvSpPr>
          <p:nvPr/>
        </p:nvSpPr>
        <p:spPr bwMode="auto">
          <a:xfrm>
            <a:off x="2859088" y="36655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0280" name="Text Box 40"/>
          <p:cNvSpPr txBox="1">
            <a:spLocks noChangeArrowheads="1"/>
          </p:cNvSpPr>
          <p:nvPr/>
        </p:nvSpPr>
        <p:spPr bwMode="auto">
          <a:xfrm>
            <a:off x="2819400" y="365760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b="1"/>
          </a:p>
        </p:txBody>
      </p:sp>
      <p:sp>
        <p:nvSpPr>
          <p:cNvPr id="10281" name="Text Box 42"/>
          <p:cNvSpPr txBox="1">
            <a:spLocks noChangeArrowheads="1"/>
          </p:cNvSpPr>
          <p:nvPr/>
        </p:nvSpPr>
        <p:spPr bwMode="auto">
          <a:xfrm>
            <a:off x="4800600" y="3595688"/>
            <a:ext cx="3825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х</a:t>
            </a:r>
          </a:p>
        </p:txBody>
      </p:sp>
      <p:sp>
        <p:nvSpPr>
          <p:cNvPr id="10282" name="Text Box 43"/>
          <p:cNvSpPr txBox="1">
            <a:spLocks noChangeArrowheads="1"/>
          </p:cNvSpPr>
          <p:nvPr/>
        </p:nvSpPr>
        <p:spPr bwMode="auto">
          <a:xfrm>
            <a:off x="2209800" y="990600"/>
            <a:ext cx="3825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у</a:t>
            </a:r>
          </a:p>
        </p:txBody>
      </p:sp>
      <p:sp>
        <p:nvSpPr>
          <p:cNvPr id="241708" name="Freeform 44"/>
          <p:cNvSpPr>
            <a:spLocks/>
          </p:cNvSpPr>
          <p:nvPr/>
        </p:nvSpPr>
        <p:spPr bwMode="auto">
          <a:xfrm>
            <a:off x="2032000" y="1143000"/>
            <a:ext cx="1244600" cy="4775200"/>
          </a:xfrm>
          <a:custGeom>
            <a:avLst/>
            <a:gdLst>
              <a:gd name="T0" fmla="*/ 0 w 784"/>
              <a:gd name="T1" fmla="*/ 2147483647 h 3008"/>
              <a:gd name="T2" fmla="*/ 2147483647 w 784"/>
              <a:gd name="T3" fmla="*/ 2147483647 h 3008"/>
              <a:gd name="T4" fmla="*/ 2147483647 w 784"/>
              <a:gd name="T5" fmla="*/ 2147483647 h 3008"/>
              <a:gd name="T6" fmla="*/ 2147483647 w 784"/>
              <a:gd name="T7" fmla="*/ 2147483647 h 3008"/>
              <a:gd name="T8" fmla="*/ 2147483647 w 784"/>
              <a:gd name="T9" fmla="*/ 2147483647 h 3008"/>
              <a:gd name="T10" fmla="*/ 2147483647 w 784"/>
              <a:gd name="T11" fmla="*/ 2147483647 h 3008"/>
              <a:gd name="T12" fmla="*/ 2147483647 w 784"/>
              <a:gd name="T13" fmla="*/ 0 h 3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84"/>
              <a:gd name="T22" fmla="*/ 0 h 3008"/>
              <a:gd name="T23" fmla="*/ 784 w 784"/>
              <a:gd name="T24" fmla="*/ 3008 h 3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84" h="3008">
                <a:moveTo>
                  <a:pt x="0" y="3008"/>
                </a:moveTo>
                <a:cubicBezTo>
                  <a:pt x="13" y="2885"/>
                  <a:pt x="51" y="2473"/>
                  <a:pt x="80" y="2272"/>
                </a:cubicBezTo>
                <a:cubicBezTo>
                  <a:pt x="109" y="2071"/>
                  <a:pt x="125" y="1912"/>
                  <a:pt x="176" y="1800"/>
                </a:cubicBezTo>
                <a:cubicBezTo>
                  <a:pt x="227" y="1688"/>
                  <a:pt x="317" y="1664"/>
                  <a:pt x="384" y="1600"/>
                </a:cubicBezTo>
                <a:cubicBezTo>
                  <a:pt x="451" y="1536"/>
                  <a:pt x="523" y="1531"/>
                  <a:pt x="576" y="1416"/>
                </a:cubicBezTo>
                <a:cubicBezTo>
                  <a:pt x="629" y="1301"/>
                  <a:pt x="669" y="1148"/>
                  <a:pt x="704" y="912"/>
                </a:cubicBezTo>
                <a:cubicBezTo>
                  <a:pt x="739" y="676"/>
                  <a:pt x="767" y="190"/>
                  <a:pt x="784" y="0"/>
                </a:cubicBezTo>
              </a:path>
            </a:pathLst>
          </a:cu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84" name="Oval 45"/>
          <p:cNvSpPr>
            <a:spLocks noChangeArrowheads="1"/>
          </p:cNvSpPr>
          <p:nvPr/>
        </p:nvSpPr>
        <p:spPr bwMode="auto">
          <a:xfrm>
            <a:off x="2895600" y="3352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241711" name="Object 47"/>
          <p:cNvGraphicFramePr>
            <a:graphicFrameLocks noChangeAspect="1"/>
          </p:cNvGraphicFramePr>
          <p:nvPr/>
        </p:nvGraphicFramePr>
        <p:xfrm>
          <a:off x="5334000" y="1219200"/>
          <a:ext cx="2209800" cy="588963"/>
        </p:xfrm>
        <a:graphic>
          <a:graphicData uri="http://schemas.openxmlformats.org/presentationml/2006/ole">
            <p:oleObj spid="_x0000_s3074" name="Формула" r:id="rId4" imgW="761669" imgH="203112" progId="Equation.3">
              <p:embed/>
            </p:oleObj>
          </a:graphicData>
        </a:graphic>
      </p:graphicFrame>
      <p:sp>
        <p:nvSpPr>
          <p:cNvPr id="10286" name="Text Box 48"/>
          <p:cNvSpPr txBox="1">
            <a:spLocks noChangeArrowheads="1"/>
          </p:cNvSpPr>
          <p:nvPr/>
        </p:nvSpPr>
        <p:spPr bwMode="auto">
          <a:xfrm>
            <a:off x="2057400" y="6096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у = х</a:t>
            </a:r>
            <a:r>
              <a:rPr lang="ru-RU" sz="2400" b="1" baseline="30000"/>
              <a:t>3</a:t>
            </a:r>
            <a:r>
              <a:rPr lang="ru-RU" sz="2400" b="1"/>
              <a:t>,    у = х</a:t>
            </a:r>
            <a:r>
              <a:rPr lang="ru-RU" sz="2400" b="1" baseline="30000"/>
              <a:t>5</a:t>
            </a:r>
            <a:r>
              <a:rPr lang="ru-RU" sz="2400" b="1"/>
              <a:t>,</a:t>
            </a:r>
            <a:r>
              <a:rPr lang="ru-RU" sz="2400" b="1" baseline="30000"/>
              <a:t>       </a:t>
            </a:r>
            <a:r>
              <a:rPr lang="ru-RU" sz="2400" b="1"/>
              <a:t>у = х</a:t>
            </a:r>
            <a:r>
              <a:rPr lang="ru-RU" sz="2400" b="1" baseline="30000"/>
              <a:t>7</a:t>
            </a:r>
            <a:r>
              <a:rPr lang="ru-RU" sz="2400" b="1"/>
              <a:t>,   у = х</a:t>
            </a:r>
            <a:r>
              <a:rPr lang="ru-RU" sz="2400" b="1" baseline="30000"/>
              <a:t>9</a:t>
            </a:r>
            <a:r>
              <a:rPr lang="ru-RU" sz="2400" b="1"/>
              <a:t>,  …                     </a:t>
            </a:r>
          </a:p>
        </p:txBody>
      </p:sp>
      <p:sp>
        <p:nvSpPr>
          <p:cNvPr id="10287" name="Text Box 49"/>
          <p:cNvSpPr txBox="1">
            <a:spLocks noChangeArrowheads="1"/>
          </p:cNvSpPr>
          <p:nvPr/>
        </p:nvSpPr>
        <p:spPr bwMode="auto">
          <a:xfrm>
            <a:off x="914400" y="1981200"/>
            <a:ext cx="1298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у = х</a:t>
            </a:r>
            <a:r>
              <a:rPr lang="en-US" sz="2400" b="1" baseline="30000"/>
              <a:t>2n-1</a:t>
            </a:r>
            <a:endParaRPr lang="ru-RU" sz="2400" b="1"/>
          </a:p>
        </p:txBody>
      </p:sp>
      <p:graphicFrame>
        <p:nvGraphicFramePr>
          <p:cNvPr id="241714" name="Object 50"/>
          <p:cNvGraphicFramePr>
            <a:graphicFrameLocks noChangeAspect="1"/>
          </p:cNvGraphicFramePr>
          <p:nvPr/>
        </p:nvGraphicFramePr>
        <p:xfrm>
          <a:off x="5297488" y="1981200"/>
          <a:ext cx="2320925" cy="588963"/>
        </p:xfrm>
        <a:graphic>
          <a:graphicData uri="http://schemas.openxmlformats.org/presentationml/2006/ole">
            <p:oleObj spid="_x0000_s3075" name="Формула" r:id="rId5" imgW="799753" imgH="203112" progId="Equation.3">
              <p:embed/>
            </p:oleObj>
          </a:graphicData>
        </a:graphic>
      </p:graphicFrame>
      <p:sp>
        <p:nvSpPr>
          <p:cNvPr id="241715" name="Freeform 51"/>
          <p:cNvSpPr>
            <a:spLocks/>
          </p:cNvSpPr>
          <p:nvPr/>
        </p:nvSpPr>
        <p:spPr bwMode="auto">
          <a:xfrm>
            <a:off x="177800" y="3695700"/>
            <a:ext cx="4775200" cy="1588"/>
          </a:xfrm>
          <a:custGeom>
            <a:avLst/>
            <a:gdLst>
              <a:gd name="T0" fmla="*/ 0 w 3008"/>
              <a:gd name="T1" fmla="*/ 0 h 1"/>
              <a:gd name="T2" fmla="*/ 2147483647 w 3008"/>
              <a:gd name="T3" fmla="*/ 0 h 1"/>
              <a:gd name="T4" fmla="*/ 0 60000 65536"/>
              <a:gd name="T5" fmla="*/ 0 60000 65536"/>
              <a:gd name="T6" fmla="*/ 0 w 3008"/>
              <a:gd name="T7" fmla="*/ 0 h 1"/>
              <a:gd name="T8" fmla="*/ 3008 w 3008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08" h="1">
                <a:moveTo>
                  <a:pt x="0" y="0"/>
                </a:moveTo>
                <a:lnTo>
                  <a:pt x="3008" y="0"/>
                </a:lnTo>
              </a:path>
            </a:pathLst>
          </a:custGeom>
          <a:noFill/>
          <a:ln w="38100">
            <a:solidFill>
              <a:srgbClr val="33CC33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1717" name="Freeform 53"/>
          <p:cNvSpPr>
            <a:spLocks/>
          </p:cNvSpPr>
          <p:nvPr/>
        </p:nvSpPr>
        <p:spPr bwMode="auto">
          <a:xfrm>
            <a:off x="2641600" y="1358900"/>
            <a:ext cx="1588" cy="4978400"/>
          </a:xfrm>
          <a:custGeom>
            <a:avLst/>
            <a:gdLst>
              <a:gd name="T0" fmla="*/ 0 w 1"/>
              <a:gd name="T1" fmla="*/ 2147483647 h 3136"/>
              <a:gd name="T2" fmla="*/ 0 w 1"/>
              <a:gd name="T3" fmla="*/ 0 h 3136"/>
              <a:gd name="T4" fmla="*/ 0 60000 65536"/>
              <a:gd name="T5" fmla="*/ 0 60000 65536"/>
              <a:gd name="T6" fmla="*/ 0 w 1"/>
              <a:gd name="T7" fmla="*/ 0 h 3136"/>
              <a:gd name="T8" fmla="*/ 1 w 1"/>
              <a:gd name="T9" fmla="*/ 3136 h 31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36">
                <a:moveTo>
                  <a:pt x="0" y="3136"/>
                </a:move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1718" name="Text Box 54"/>
          <p:cNvSpPr txBox="1">
            <a:spLocks noChangeArrowheads="1"/>
          </p:cNvSpPr>
          <p:nvPr/>
        </p:nvSpPr>
        <p:spPr bwMode="auto">
          <a:xfrm>
            <a:off x="5105400" y="2819400"/>
            <a:ext cx="4114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Функция у=х</a:t>
            </a:r>
            <a:r>
              <a:rPr lang="ru-RU" sz="2400" b="1" baseline="30000"/>
              <a:t>2</a:t>
            </a:r>
            <a:r>
              <a:rPr lang="en-US" sz="2400" b="1" baseline="30000"/>
              <a:t>n</a:t>
            </a:r>
            <a:r>
              <a:rPr lang="ru-RU" sz="2400" b="1" baseline="30000"/>
              <a:t>-1</a:t>
            </a:r>
            <a:r>
              <a:rPr lang="en-US" sz="2400" b="1"/>
              <a:t> </a:t>
            </a:r>
            <a:r>
              <a:rPr lang="ru-RU" sz="2400" b="1"/>
              <a:t>нечётная, </a:t>
            </a:r>
          </a:p>
          <a:p>
            <a:r>
              <a:rPr lang="ru-RU" sz="2400" b="1"/>
              <a:t>т.к. (</a:t>
            </a:r>
            <a:r>
              <a:rPr lang="ru-RU" sz="2400" b="1">
                <a:solidFill>
                  <a:srgbClr val="FF0000"/>
                </a:solidFill>
              </a:rPr>
              <a:t>–</a:t>
            </a:r>
            <a:r>
              <a:rPr lang="ru-RU" sz="2400" b="1"/>
              <a:t>х)</a:t>
            </a:r>
            <a:r>
              <a:rPr lang="ru-RU" sz="2400" b="1" baseline="30000"/>
              <a:t>2</a:t>
            </a:r>
            <a:r>
              <a:rPr lang="en-US" sz="2400" b="1" baseline="30000"/>
              <a:t>n</a:t>
            </a:r>
            <a:r>
              <a:rPr lang="ru-RU" sz="2400" b="1" baseline="30000"/>
              <a:t>-1</a:t>
            </a:r>
            <a:r>
              <a:rPr lang="ru-RU" sz="2400" b="1"/>
              <a:t> = </a:t>
            </a:r>
            <a:r>
              <a:rPr lang="ru-RU" sz="2400" b="1">
                <a:solidFill>
                  <a:srgbClr val="FF0000"/>
                </a:solidFill>
              </a:rPr>
              <a:t>–</a:t>
            </a:r>
            <a:r>
              <a:rPr lang="ru-RU" sz="2400" b="1"/>
              <a:t> х</a:t>
            </a:r>
            <a:r>
              <a:rPr lang="ru-RU" sz="2400" b="1" baseline="30000"/>
              <a:t>2</a:t>
            </a:r>
            <a:r>
              <a:rPr lang="en-US" sz="2400" b="1" baseline="30000"/>
              <a:t>n</a:t>
            </a:r>
            <a:r>
              <a:rPr lang="ru-RU" sz="2400" b="1" baseline="30000"/>
              <a:t>-1</a:t>
            </a:r>
            <a:endParaRPr lang="ru-RU" sz="2400" b="1"/>
          </a:p>
        </p:txBody>
      </p:sp>
      <p:grpSp>
        <p:nvGrpSpPr>
          <p:cNvPr id="3" name="Group 61"/>
          <p:cNvGrpSpPr>
            <a:grpSpLocks/>
          </p:cNvGrpSpPr>
          <p:nvPr/>
        </p:nvGrpSpPr>
        <p:grpSpPr bwMode="auto">
          <a:xfrm rot="17396008" flipH="1">
            <a:off x="855663" y="4402137"/>
            <a:ext cx="723900" cy="1825625"/>
            <a:chOff x="3797" y="754"/>
            <a:chExt cx="852" cy="1931"/>
          </a:xfrm>
        </p:grpSpPr>
        <p:sp>
          <p:nvSpPr>
            <p:cNvPr id="10300" name="Freeform 62"/>
            <p:cNvSpPr>
              <a:spLocks/>
            </p:cNvSpPr>
            <p:nvPr/>
          </p:nvSpPr>
          <p:spPr bwMode="auto">
            <a:xfrm rot="78698">
              <a:off x="3797" y="754"/>
              <a:ext cx="852" cy="1909"/>
            </a:xfrm>
            <a:custGeom>
              <a:avLst/>
              <a:gdLst>
                <a:gd name="T0" fmla="*/ 0 w 1252"/>
                <a:gd name="T1" fmla="*/ 1 h 3125"/>
                <a:gd name="T2" fmla="*/ 1 w 1252"/>
                <a:gd name="T3" fmla="*/ 0 h 3125"/>
                <a:gd name="T4" fmla="*/ 1 w 1252"/>
                <a:gd name="T5" fmla="*/ 1 h 3125"/>
                <a:gd name="T6" fmla="*/ 1 w 1252"/>
                <a:gd name="T7" fmla="*/ 1 h 3125"/>
                <a:gd name="T8" fmla="*/ 1 w 1252"/>
                <a:gd name="T9" fmla="*/ 1 h 3125"/>
                <a:gd name="T10" fmla="*/ 0 w 1252"/>
                <a:gd name="T11" fmla="*/ 1 h 31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52"/>
                <a:gd name="T19" fmla="*/ 0 h 3125"/>
                <a:gd name="T20" fmla="*/ 1252 w 1252"/>
                <a:gd name="T21" fmla="*/ 3125 h 31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52" h="3125">
                  <a:moveTo>
                    <a:pt x="0" y="90"/>
                  </a:moveTo>
                  <a:lnTo>
                    <a:pt x="227" y="0"/>
                  </a:lnTo>
                  <a:lnTo>
                    <a:pt x="1179" y="2540"/>
                  </a:lnTo>
                  <a:lnTo>
                    <a:pt x="1252" y="3125"/>
                  </a:lnTo>
                  <a:lnTo>
                    <a:pt x="952" y="2630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1727" name="Freeform 63"/>
            <p:cNvSpPr>
              <a:spLocks/>
            </p:cNvSpPr>
            <p:nvPr/>
          </p:nvSpPr>
          <p:spPr bwMode="auto">
            <a:xfrm rot="78698">
              <a:off x="4422" y="2310"/>
              <a:ext cx="215" cy="371"/>
            </a:xfrm>
            <a:custGeom>
              <a:avLst/>
              <a:gdLst/>
              <a:ahLst/>
              <a:cxnLst>
                <a:cxn ang="0">
                  <a:pos x="316" y="608"/>
                </a:cxn>
                <a:cxn ang="0">
                  <a:pos x="227" y="0"/>
                </a:cxn>
                <a:cxn ang="0">
                  <a:pos x="0" y="90"/>
                </a:cxn>
                <a:cxn ang="0">
                  <a:pos x="316" y="608"/>
                </a:cxn>
              </a:cxnLst>
              <a:rect l="0" t="0" r="r" b="b"/>
              <a:pathLst>
                <a:path w="316" h="608">
                  <a:moveTo>
                    <a:pt x="316" y="608"/>
                  </a:moveTo>
                  <a:lnTo>
                    <a:pt x="227" y="0"/>
                  </a:lnTo>
                  <a:lnTo>
                    <a:pt x="0" y="90"/>
                  </a:lnTo>
                  <a:lnTo>
                    <a:pt x="316" y="608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FF9900"/>
                </a:gs>
                <a:gs pos="100000">
                  <a:schemeClr val="bg1"/>
                </a:gs>
              </a:gsLst>
              <a:lin ang="2700000" scaled="1"/>
            </a:gradFill>
            <a:ln w="9525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02" name="Freeform 64"/>
            <p:cNvSpPr>
              <a:spLocks/>
            </p:cNvSpPr>
            <p:nvPr/>
          </p:nvSpPr>
          <p:spPr bwMode="auto">
            <a:xfrm rot="78698">
              <a:off x="4554" y="2536"/>
              <a:ext cx="82" cy="141"/>
            </a:xfrm>
            <a:custGeom>
              <a:avLst/>
              <a:gdLst>
                <a:gd name="T0" fmla="*/ 1 w 121"/>
                <a:gd name="T1" fmla="*/ 0 h 230"/>
                <a:gd name="T2" fmla="*/ 0 w 121"/>
                <a:gd name="T3" fmla="*/ 1 h 230"/>
                <a:gd name="T4" fmla="*/ 1 w 121"/>
                <a:gd name="T5" fmla="*/ 1 h 230"/>
                <a:gd name="T6" fmla="*/ 1 w 121"/>
                <a:gd name="T7" fmla="*/ 0 h 2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1"/>
                <a:gd name="T13" fmla="*/ 0 h 230"/>
                <a:gd name="T14" fmla="*/ 121 w 121"/>
                <a:gd name="T15" fmla="*/ 230 h 2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1" h="230">
                  <a:moveTo>
                    <a:pt x="85" y="0"/>
                  </a:moveTo>
                  <a:lnTo>
                    <a:pt x="0" y="25"/>
                  </a:lnTo>
                  <a:lnTo>
                    <a:pt x="121" y="23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03" name="Freeform 65"/>
            <p:cNvSpPr>
              <a:spLocks/>
            </p:cNvSpPr>
            <p:nvPr/>
          </p:nvSpPr>
          <p:spPr bwMode="auto">
            <a:xfrm rot="78698">
              <a:off x="3866" y="765"/>
              <a:ext cx="744" cy="1595"/>
            </a:xfrm>
            <a:custGeom>
              <a:avLst/>
              <a:gdLst>
                <a:gd name="T0" fmla="*/ 1 w 1094"/>
                <a:gd name="T1" fmla="*/ 1 h 2612"/>
                <a:gd name="T2" fmla="*/ 1 w 1094"/>
                <a:gd name="T3" fmla="*/ 1 h 2612"/>
                <a:gd name="T4" fmla="*/ 1 w 1094"/>
                <a:gd name="T5" fmla="*/ 1 h 2612"/>
                <a:gd name="T6" fmla="*/ 1 w 1094"/>
                <a:gd name="T7" fmla="*/ 0 h 2612"/>
                <a:gd name="T8" fmla="*/ 0 w 1094"/>
                <a:gd name="T9" fmla="*/ 1 h 2612"/>
                <a:gd name="T10" fmla="*/ 1 w 1094"/>
                <a:gd name="T11" fmla="*/ 1 h 26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94"/>
                <a:gd name="T19" fmla="*/ 0 h 2612"/>
                <a:gd name="T20" fmla="*/ 1094 w 1094"/>
                <a:gd name="T21" fmla="*/ 2612 h 26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94" h="2612">
                  <a:moveTo>
                    <a:pt x="867" y="2612"/>
                  </a:moveTo>
                  <a:lnTo>
                    <a:pt x="1094" y="2522"/>
                  </a:lnTo>
                  <a:lnTo>
                    <a:pt x="1016" y="2554"/>
                  </a:lnTo>
                  <a:lnTo>
                    <a:pt x="84" y="0"/>
                  </a:lnTo>
                  <a:lnTo>
                    <a:pt x="0" y="30"/>
                  </a:lnTo>
                  <a:lnTo>
                    <a:pt x="940" y="2584"/>
                  </a:lnTo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93" name="Text Box 41"/>
          <p:cNvSpPr txBox="1">
            <a:spLocks noChangeArrowheads="1"/>
          </p:cNvSpPr>
          <p:nvPr/>
        </p:nvSpPr>
        <p:spPr bwMode="auto">
          <a:xfrm>
            <a:off x="2362200" y="35956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0</a:t>
            </a:r>
          </a:p>
        </p:txBody>
      </p:sp>
      <p:sp>
        <p:nvSpPr>
          <p:cNvPr id="10294" name="Oval 46"/>
          <p:cNvSpPr>
            <a:spLocks noChangeArrowheads="1"/>
          </p:cNvSpPr>
          <p:nvPr/>
        </p:nvSpPr>
        <p:spPr bwMode="auto">
          <a:xfrm>
            <a:off x="2286000" y="39624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95" name="Oval 52"/>
          <p:cNvSpPr>
            <a:spLocks noChangeArrowheads="1"/>
          </p:cNvSpPr>
          <p:nvPr/>
        </p:nvSpPr>
        <p:spPr bwMode="auto">
          <a:xfrm>
            <a:off x="2590800" y="3657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4" name="Group 77"/>
          <p:cNvGrpSpPr>
            <a:grpSpLocks/>
          </p:cNvGrpSpPr>
          <p:nvPr/>
        </p:nvGrpSpPr>
        <p:grpSpPr bwMode="auto">
          <a:xfrm>
            <a:off x="5105400" y="3886200"/>
            <a:ext cx="3873500" cy="863600"/>
            <a:chOff x="3216" y="2448"/>
            <a:chExt cx="2440" cy="544"/>
          </a:xfrm>
        </p:grpSpPr>
        <p:sp>
          <p:nvSpPr>
            <p:cNvPr id="10298" name="Text Box 56"/>
            <p:cNvSpPr txBox="1">
              <a:spLocks noChangeArrowheads="1"/>
            </p:cNvSpPr>
            <p:nvPr/>
          </p:nvSpPr>
          <p:spPr bwMode="auto">
            <a:xfrm>
              <a:off x="3216" y="2448"/>
              <a:ext cx="2256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/>
                <a:t>Функция возрастает на промежутке </a:t>
              </a:r>
            </a:p>
          </p:txBody>
        </p:sp>
        <p:graphicFrame>
          <p:nvGraphicFramePr>
            <p:cNvPr id="10299" name="Object 76"/>
            <p:cNvGraphicFramePr>
              <a:graphicFrameLocks noChangeAspect="1"/>
            </p:cNvGraphicFramePr>
            <p:nvPr/>
          </p:nvGraphicFramePr>
          <p:xfrm>
            <a:off x="4704" y="2640"/>
            <a:ext cx="952" cy="352"/>
          </p:xfrm>
          <a:graphic>
            <a:graphicData uri="http://schemas.openxmlformats.org/presentationml/2006/ole">
              <p:oleObj spid="_x0000_s3076" name="Формула" r:id="rId6" imgW="583693" imgH="215713" progId="Equation.3">
                <p:embed/>
              </p:oleObj>
            </a:graphicData>
          </a:graphic>
        </p:graphicFrame>
      </p:grpSp>
      <p:sp>
        <p:nvSpPr>
          <p:cNvPr id="65" name="Прямоугольник 64"/>
          <p:cNvSpPr/>
          <p:nvPr/>
        </p:nvSpPr>
        <p:spPr>
          <a:xfrm>
            <a:off x="5257800" y="4800600"/>
            <a:ext cx="3657600" cy="15700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График нечётной функции</a:t>
            </a:r>
            <a:r>
              <a:rPr lang="ru-RU" sz="2400" b="1" dirty="0"/>
              <a:t> </a:t>
            </a:r>
            <a:r>
              <a:rPr lang="ru-RU" sz="2400" dirty="0"/>
              <a:t>симметричен относительно начала координат – точки О.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1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1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1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1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417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41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41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417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C 0.00486 -0.06968 0.00972 -0.13889 0.01666 -0.18889 C 0.02361 -0.23889 0.02916 -0.27222 0.04166 -0.3 C 0.05416 -0.32778 0.07916 -0.33912 0.09166 -0.35556 C 0.10416 -0.37222 0.10972 -0.37222 0.11666 -0.4 C 0.12361 -0.42801 0.12916 -0.47778 0.13333 -0.52222 C 0.1375 -0.56667 0.14027 -0.63704 0.14166 -0.66667 C 0.14305 -0.6963 0.14236 -0.69815 0.14166 -0.7 " pathEditMode="relative" rAng="0" ptsTypes="aaaaaaaA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" y="-35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708" grpId="0" animBg="1"/>
      <p:bldP spid="241715" grpId="0" animBg="1"/>
      <p:bldP spid="241715" grpId="1" animBg="1"/>
      <p:bldP spid="241717" grpId="0" animBg="1"/>
      <p:bldP spid="241717" grpId="1" animBg="1"/>
      <p:bldP spid="2417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3895725" y="-134938"/>
            <a:ext cx="542925" cy="1006476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6000" b="1">
                <a:latin typeface="Times New Roman" pitchFamily="18" charset="0"/>
              </a:rPr>
              <a:t>y</a:t>
            </a:r>
            <a:endParaRPr lang="ru-RU" sz="6000" b="1">
              <a:latin typeface="Times New Roman" pitchFamily="18" charset="0"/>
            </a:endParaRPr>
          </a:p>
        </p:txBody>
      </p:sp>
      <p:sp>
        <p:nvSpPr>
          <p:cNvPr id="11267" name="Line 3"/>
          <p:cNvSpPr>
            <a:spLocks noChangeShapeType="1"/>
          </p:cNvSpPr>
          <p:nvPr/>
        </p:nvSpPr>
        <p:spPr bwMode="auto">
          <a:xfrm>
            <a:off x="296863" y="3429000"/>
            <a:ext cx="8470900" cy="15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 flipV="1">
            <a:off x="4572000" y="139700"/>
            <a:ext cx="0" cy="6534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8128000" y="3429000"/>
            <a:ext cx="809625" cy="1006475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6000" b="1">
                <a:latin typeface="Times New Roman" pitchFamily="18" charset="0"/>
              </a:rPr>
              <a:t>x</a:t>
            </a:r>
            <a:endParaRPr lang="ru-RU" sz="6000" b="1">
              <a:latin typeface="Times New Roman" pitchFamily="18" charset="0"/>
            </a:endParaRPr>
          </a:p>
        </p:txBody>
      </p:sp>
      <p:sp>
        <p:nvSpPr>
          <p:cNvPr id="11270" name="Line 6"/>
          <p:cNvSpPr>
            <a:spLocks noChangeShapeType="1"/>
          </p:cNvSpPr>
          <p:nvPr/>
        </p:nvSpPr>
        <p:spPr bwMode="auto">
          <a:xfrm>
            <a:off x="5157788" y="3429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>
            <a:off x="244475" y="3048000"/>
            <a:ext cx="8640763" cy="158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>
            <a:off x="244475" y="2697163"/>
            <a:ext cx="8686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>
            <a:off x="258763" y="2332038"/>
            <a:ext cx="86407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4" name="Line 10"/>
          <p:cNvSpPr>
            <a:spLocks noChangeShapeType="1"/>
          </p:cNvSpPr>
          <p:nvPr/>
        </p:nvSpPr>
        <p:spPr bwMode="auto">
          <a:xfrm>
            <a:off x="228600" y="1981200"/>
            <a:ext cx="86407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5" name="Line 11"/>
          <p:cNvSpPr>
            <a:spLocks noChangeShapeType="1"/>
          </p:cNvSpPr>
          <p:nvPr/>
        </p:nvSpPr>
        <p:spPr bwMode="auto">
          <a:xfrm>
            <a:off x="244475" y="1616075"/>
            <a:ext cx="86709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>
            <a:off x="228600" y="1249363"/>
            <a:ext cx="87026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7" name="Line 13"/>
          <p:cNvSpPr>
            <a:spLocks noChangeShapeType="1"/>
          </p:cNvSpPr>
          <p:nvPr/>
        </p:nvSpPr>
        <p:spPr bwMode="auto">
          <a:xfrm>
            <a:off x="228600" y="884238"/>
            <a:ext cx="86407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>
            <a:off x="244475" y="533400"/>
            <a:ext cx="86709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9" name="Line 15"/>
          <p:cNvSpPr>
            <a:spLocks noChangeShapeType="1"/>
          </p:cNvSpPr>
          <p:nvPr/>
        </p:nvSpPr>
        <p:spPr bwMode="auto">
          <a:xfrm>
            <a:off x="244475" y="198438"/>
            <a:ext cx="8670925" cy="3016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0" name="Line 16"/>
          <p:cNvSpPr>
            <a:spLocks noChangeShapeType="1"/>
          </p:cNvSpPr>
          <p:nvPr/>
        </p:nvSpPr>
        <p:spPr bwMode="auto">
          <a:xfrm>
            <a:off x="198438" y="3779838"/>
            <a:ext cx="8686800" cy="1428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1" name="Line 17"/>
          <p:cNvSpPr>
            <a:spLocks noChangeShapeType="1"/>
          </p:cNvSpPr>
          <p:nvPr/>
        </p:nvSpPr>
        <p:spPr bwMode="auto">
          <a:xfrm>
            <a:off x="228600" y="4130675"/>
            <a:ext cx="86407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2" name="Line 18"/>
          <p:cNvSpPr>
            <a:spLocks noChangeShapeType="1"/>
          </p:cNvSpPr>
          <p:nvPr/>
        </p:nvSpPr>
        <p:spPr bwMode="auto">
          <a:xfrm flipV="1">
            <a:off x="212725" y="4495800"/>
            <a:ext cx="8656638" cy="158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3" name="Line 19"/>
          <p:cNvSpPr>
            <a:spLocks noChangeShapeType="1"/>
          </p:cNvSpPr>
          <p:nvPr/>
        </p:nvSpPr>
        <p:spPr bwMode="auto">
          <a:xfrm>
            <a:off x="0" y="4860925"/>
            <a:ext cx="88995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4" name="Line 20"/>
          <p:cNvSpPr>
            <a:spLocks noChangeShapeType="1"/>
          </p:cNvSpPr>
          <p:nvPr/>
        </p:nvSpPr>
        <p:spPr bwMode="auto">
          <a:xfrm>
            <a:off x="212725" y="5211763"/>
            <a:ext cx="87026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5" name="Line 21"/>
          <p:cNvSpPr>
            <a:spLocks noChangeShapeType="1"/>
          </p:cNvSpPr>
          <p:nvPr/>
        </p:nvSpPr>
        <p:spPr bwMode="auto">
          <a:xfrm>
            <a:off x="228600" y="5578475"/>
            <a:ext cx="8626475" cy="1428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6" name="Line 22"/>
          <p:cNvSpPr>
            <a:spLocks noChangeShapeType="1"/>
          </p:cNvSpPr>
          <p:nvPr/>
        </p:nvSpPr>
        <p:spPr bwMode="auto">
          <a:xfrm>
            <a:off x="212725" y="5927725"/>
            <a:ext cx="867251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7" name="Line 23"/>
          <p:cNvSpPr>
            <a:spLocks noChangeShapeType="1"/>
          </p:cNvSpPr>
          <p:nvPr/>
        </p:nvSpPr>
        <p:spPr bwMode="auto">
          <a:xfrm>
            <a:off x="228600" y="6294438"/>
            <a:ext cx="8518525" cy="1428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8" name="Line 24"/>
          <p:cNvSpPr>
            <a:spLocks noChangeShapeType="1"/>
          </p:cNvSpPr>
          <p:nvPr/>
        </p:nvSpPr>
        <p:spPr bwMode="auto">
          <a:xfrm>
            <a:off x="212725" y="6659563"/>
            <a:ext cx="865663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9" name="Line 25"/>
          <p:cNvSpPr>
            <a:spLocks noChangeShapeType="1"/>
          </p:cNvSpPr>
          <p:nvPr/>
        </p:nvSpPr>
        <p:spPr bwMode="auto">
          <a:xfrm flipH="1">
            <a:off x="4906963" y="200025"/>
            <a:ext cx="15875" cy="64325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90" name="Line 26"/>
          <p:cNvSpPr>
            <a:spLocks noChangeShapeType="1"/>
          </p:cNvSpPr>
          <p:nvPr/>
        </p:nvSpPr>
        <p:spPr bwMode="auto">
          <a:xfrm>
            <a:off x="5273675" y="198438"/>
            <a:ext cx="0" cy="646112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91" name="Line 27"/>
          <p:cNvSpPr>
            <a:spLocks noChangeShapeType="1"/>
          </p:cNvSpPr>
          <p:nvPr/>
        </p:nvSpPr>
        <p:spPr bwMode="auto">
          <a:xfrm>
            <a:off x="5622925" y="228600"/>
            <a:ext cx="14288" cy="64166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92" name="Line 28"/>
          <p:cNvSpPr>
            <a:spLocks noChangeShapeType="1"/>
          </p:cNvSpPr>
          <p:nvPr/>
        </p:nvSpPr>
        <p:spPr bwMode="auto">
          <a:xfrm>
            <a:off x="5989638" y="212725"/>
            <a:ext cx="0" cy="6400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93" name="Line 29"/>
          <p:cNvSpPr>
            <a:spLocks noChangeShapeType="1"/>
          </p:cNvSpPr>
          <p:nvPr/>
        </p:nvSpPr>
        <p:spPr bwMode="auto">
          <a:xfrm>
            <a:off x="6340475" y="228600"/>
            <a:ext cx="15875" cy="64166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94" name="Line 30"/>
          <p:cNvSpPr>
            <a:spLocks noChangeShapeType="1"/>
          </p:cNvSpPr>
          <p:nvPr/>
        </p:nvSpPr>
        <p:spPr bwMode="auto">
          <a:xfrm>
            <a:off x="6705600" y="198438"/>
            <a:ext cx="30163" cy="643096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95" name="Line 31"/>
          <p:cNvSpPr>
            <a:spLocks noChangeShapeType="1"/>
          </p:cNvSpPr>
          <p:nvPr/>
        </p:nvSpPr>
        <p:spPr bwMode="auto">
          <a:xfrm>
            <a:off x="7056438" y="212725"/>
            <a:ext cx="30162" cy="64166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96" name="Line 32"/>
          <p:cNvSpPr>
            <a:spLocks noChangeShapeType="1"/>
          </p:cNvSpPr>
          <p:nvPr/>
        </p:nvSpPr>
        <p:spPr bwMode="auto">
          <a:xfrm>
            <a:off x="7437438" y="212725"/>
            <a:ext cx="0" cy="644683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97" name="Line 33"/>
          <p:cNvSpPr>
            <a:spLocks noChangeShapeType="1"/>
          </p:cNvSpPr>
          <p:nvPr/>
        </p:nvSpPr>
        <p:spPr bwMode="auto">
          <a:xfrm>
            <a:off x="7788275" y="212725"/>
            <a:ext cx="0" cy="6400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98" name="Line 34"/>
          <p:cNvSpPr>
            <a:spLocks noChangeShapeType="1"/>
          </p:cNvSpPr>
          <p:nvPr/>
        </p:nvSpPr>
        <p:spPr bwMode="auto">
          <a:xfrm>
            <a:off x="8137525" y="212725"/>
            <a:ext cx="15875" cy="64325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99" name="Line 35"/>
          <p:cNvSpPr>
            <a:spLocks noChangeShapeType="1"/>
          </p:cNvSpPr>
          <p:nvPr/>
        </p:nvSpPr>
        <p:spPr bwMode="auto">
          <a:xfrm>
            <a:off x="8474075" y="212725"/>
            <a:ext cx="14288" cy="644683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00" name="Line 36"/>
          <p:cNvSpPr>
            <a:spLocks noChangeShapeType="1"/>
          </p:cNvSpPr>
          <p:nvPr/>
        </p:nvSpPr>
        <p:spPr bwMode="auto">
          <a:xfrm>
            <a:off x="8793163" y="212725"/>
            <a:ext cx="30162" cy="64325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01" name="Line 37"/>
          <p:cNvSpPr>
            <a:spLocks noChangeShapeType="1"/>
          </p:cNvSpPr>
          <p:nvPr/>
        </p:nvSpPr>
        <p:spPr bwMode="auto">
          <a:xfrm>
            <a:off x="4206875" y="198438"/>
            <a:ext cx="0" cy="646112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02" name="Line 38"/>
          <p:cNvSpPr>
            <a:spLocks noChangeShapeType="1"/>
          </p:cNvSpPr>
          <p:nvPr/>
        </p:nvSpPr>
        <p:spPr bwMode="auto">
          <a:xfrm>
            <a:off x="3840163" y="204788"/>
            <a:ext cx="0" cy="644048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03" name="Line 39"/>
          <p:cNvSpPr>
            <a:spLocks noChangeShapeType="1"/>
          </p:cNvSpPr>
          <p:nvPr/>
        </p:nvSpPr>
        <p:spPr bwMode="auto">
          <a:xfrm>
            <a:off x="3444875" y="182563"/>
            <a:ext cx="30163" cy="6477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04" name="Line 40"/>
          <p:cNvSpPr>
            <a:spLocks noChangeShapeType="1"/>
          </p:cNvSpPr>
          <p:nvPr/>
        </p:nvSpPr>
        <p:spPr bwMode="auto">
          <a:xfrm>
            <a:off x="3108325" y="182563"/>
            <a:ext cx="15875" cy="644683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05" name="Line 41"/>
          <p:cNvSpPr>
            <a:spLocks noChangeShapeType="1"/>
          </p:cNvSpPr>
          <p:nvPr/>
        </p:nvSpPr>
        <p:spPr bwMode="auto">
          <a:xfrm>
            <a:off x="2759075" y="182563"/>
            <a:ext cx="0" cy="644683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06" name="Line 42"/>
          <p:cNvSpPr>
            <a:spLocks noChangeShapeType="1"/>
          </p:cNvSpPr>
          <p:nvPr/>
        </p:nvSpPr>
        <p:spPr bwMode="auto">
          <a:xfrm>
            <a:off x="2379663" y="204788"/>
            <a:ext cx="12700" cy="6470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07" name="Line 43"/>
          <p:cNvSpPr>
            <a:spLocks noChangeShapeType="1"/>
          </p:cNvSpPr>
          <p:nvPr/>
        </p:nvSpPr>
        <p:spPr bwMode="auto">
          <a:xfrm>
            <a:off x="2025650" y="198438"/>
            <a:ext cx="1588" cy="646112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08" name="Line 44"/>
          <p:cNvSpPr>
            <a:spLocks noChangeShapeType="1"/>
          </p:cNvSpPr>
          <p:nvPr/>
        </p:nvSpPr>
        <p:spPr bwMode="auto">
          <a:xfrm flipH="1">
            <a:off x="1646238" y="182563"/>
            <a:ext cx="14287" cy="643096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09" name="Line 45"/>
          <p:cNvSpPr>
            <a:spLocks noChangeShapeType="1"/>
          </p:cNvSpPr>
          <p:nvPr/>
        </p:nvSpPr>
        <p:spPr bwMode="auto">
          <a:xfrm>
            <a:off x="1295400" y="182563"/>
            <a:ext cx="0" cy="646271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10" name="Line 46"/>
          <p:cNvSpPr>
            <a:spLocks noChangeShapeType="1"/>
          </p:cNvSpPr>
          <p:nvPr/>
        </p:nvSpPr>
        <p:spPr bwMode="auto">
          <a:xfrm>
            <a:off x="931863" y="204788"/>
            <a:ext cx="28575" cy="644048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11" name="Line 47"/>
          <p:cNvSpPr>
            <a:spLocks noChangeShapeType="1"/>
          </p:cNvSpPr>
          <p:nvPr/>
        </p:nvSpPr>
        <p:spPr bwMode="auto">
          <a:xfrm>
            <a:off x="579438" y="182563"/>
            <a:ext cx="14287" cy="6477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12" name="Line 48"/>
          <p:cNvSpPr>
            <a:spLocks noChangeShapeType="1"/>
          </p:cNvSpPr>
          <p:nvPr/>
        </p:nvSpPr>
        <p:spPr bwMode="auto">
          <a:xfrm>
            <a:off x="242888" y="157163"/>
            <a:ext cx="1587" cy="65024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13" name="Text Box 49"/>
          <p:cNvSpPr txBox="1">
            <a:spLocks noChangeArrowheads="1"/>
          </p:cNvSpPr>
          <p:nvPr/>
        </p:nvSpPr>
        <p:spPr bwMode="auto">
          <a:xfrm>
            <a:off x="2782888" y="3295650"/>
            <a:ext cx="3581400" cy="914400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5400">
                <a:latin typeface="Times New Roman" pitchFamily="18" charset="0"/>
              </a:rPr>
              <a:t>   -</a:t>
            </a:r>
            <a:r>
              <a:rPr lang="ru-RU" sz="4800" b="1">
                <a:latin typeface="Times New Roman" pitchFamily="18" charset="0"/>
              </a:rPr>
              <a:t>1  0    1  2</a:t>
            </a:r>
          </a:p>
        </p:txBody>
      </p:sp>
      <p:grpSp>
        <p:nvGrpSpPr>
          <p:cNvPr id="2" name="Group 54"/>
          <p:cNvGrpSpPr>
            <a:grpSpLocks/>
          </p:cNvGrpSpPr>
          <p:nvPr/>
        </p:nvGrpSpPr>
        <p:grpSpPr bwMode="auto">
          <a:xfrm>
            <a:off x="250825" y="-26988"/>
            <a:ext cx="8642350" cy="6911976"/>
            <a:chOff x="158" y="-17"/>
            <a:chExt cx="5444" cy="4354"/>
          </a:xfrm>
        </p:grpSpPr>
        <p:sp>
          <p:nvSpPr>
            <p:cNvPr id="11327" name="Freeform 55"/>
            <p:cNvSpPr>
              <a:spLocks/>
            </p:cNvSpPr>
            <p:nvPr/>
          </p:nvSpPr>
          <p:spPr bwMode="auto">
            <a:xfrm>
              <a:off x="2925" y="-17"/>
              <a:ext cx="2677" cy="2132"/>
            </a:xfrm>
            <a:custGeom>
              <a:avLst/>
              <a:gdLst>
                <a:gd name="T0" fmla="*/ 0 w 2677"/>
                <a:gd name="T1" fmla="*/ 0 h 2132"/>
                <a:gd name="T2" fmla="*/ 46 w 2677"/>
                <a:gd name="T3" fmla="*/ 563 h 2132"/>
                <a:gd name="T4" fmla="*/ 182 w 2677"/>
                <a:gd name="T5" fmla="*/ 1270 h 2132"/>
                <a:gd name="T6" fmla="*/ 409 w 2677"/>
                <a:gd name="T7" fmla="*/ 1723 h 2132"/>
                <a:gd name="T8" fmla="*/ 862 w 2677"/>
                <a:gd name="T9" fmla="*/ 1950 h 2132"/>
                <a:gd name="T10" fmla="*/ 1769 w 2677"/>
                <a:gd name="T11" fmla="*/ 2086 h 2132"/>
                <a:gd name="T12" fmla="*/ 2677 w 2677"/>
                <a:gd name="T13" fmla="*/ 2132 h 21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77"/>
                <a:gd name="T22" fmla="*/ 0 h 2132"/>
                <a:gd name="T23" fmla="*/ 2677 w 2677"/>
                <a:gd name="T24" fmla="*/ 2132 h 21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77" h="2132">
                  <a:moveTo>
                    <a:pt x="0" y="0"/>
                  </a:moveTo>
                  <a:cubicBezTo>
                    <a:pt x="8" y="94"/>
                    <a:pt x="16" y="351"/>
                    <a:pt x="46" y="563"/>
                  </a:cubicBezTo>
                  <a:cubicBezTo>
                    <a:pt x="76" y="775"/>
                    <a:pt x="121" y="1077"/>
                    <a:pt x="182" y="1270"/>
                  </a:cubicBezTo>
                  <a:cubicBezTo>
                    <a:pt x="243" y="1463"/>
                    <a:pt x="296" y="1610"/>
                    <a:pt x="409" y="1723"/>
                  </a:cubicBezTo>
                  <a:cubicBezTo>
                    <a:pt x="522" y="1836"/>
                    <a:pt x="635" y="1889"/>
                    <a:pt x="862" y="1950"/>
                  </a:cubicBezTo>
                  <a:cubicBezTo>
                    <a:pt x="1089" y="2011"/>
                    <a:pt x="1467" y="2056"/>
                    <a:pt x="1769" y="2086"/>
                  </a:cubicBezTo>
                  <a:cubicBezTo>
                    <a:pt x="2071" y="2116"/>
                    <a:pt x="2374" y="2124"/>
                    <a:pt x="2677" y="2132"/>
                  </a:cubicBezTo>
                </a:path>
              </a:pathLst>
            </a:custGeom>
            <a:noFill/>
            <a:ln w="28575">
              <a:solidFill>
                <a:srgbClr val="3399FF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1328" name="Freeform 56"/>
            <p:cNvSpPr>
              <a:spLocks/>
            </p:cNvSpPr>
            <p:nvPr/>
          </p:nvSpPr>
          <p:spPr bwMode="auto">
            <a:xfrm flipH="1" flipV="1">
              <a:off x="158" y="2205"/>
              <a:ext cx="2677" cy="2132"/>
            </a:xfrm>
            <a:custGeom>
              <a:avLst/>
              <a:gdLst>
                <a:gd name="T0" fmla="*/ 0 w 2677"/>
                <a:gd name="T1" fmla="*/ 0 h 2132"/>
                <a:gd name="T2" fmla="*/ 46 w 2677"/>
                <a:gd name="T3" fmla="*/ 563 h 2132"/>
                <a:gd name="T4" fmla="*/ 182 w 2677"/>
                <a:gd name="T5" fmla="*/ 1270 h 2132"/>
                <a:gd name="T6" fmla="*/ 409 w 2677"/>
                <a:gd name="T7" fmla="*/ 1723 h 2132"/>
                <a:gd name="T8" fmla="*/ 862 w 2677"/>
                <a:gd name="T9" fmla="*/ 1950 h 2132"/>
                <a:gd name="T10" fmla="*/ 1769 w 2677"/>
                <a:gd name="T11" fmla="*/ 2086 h 2132"/>
                <a:gd name="T12" fmla="*/ 2677 w 2677"/>
                <a:gd name="T13" fmla="*/ 2132 h 21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77"/>
                <a:gd name="T22" fmla="*/ 0 h 2132"/>
                <a:gd name="T23" fmla="*/ 2677 w 2677"/>
                <a:gd name="T24" fmla="*/ 2132 h 21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77" h="2132">
                  <a:moveTo>
                    <a:pt x="0" y="0"/>
                  </a:moveTo>
                  <a:cubicBezTo>
                    <a:pt x="8" y="94"/>
                    <a:pt x="16" y="351"/>
                    <a:pt x="46" y="563"/>
                  </a:cubicBezTo>
                  <a:cubicBezTo>
                    <a:pt x="76" y="775"/>
                    <a:pt x="121" y="1077"/>
                    <a:pt x="182" y="1270"/>
                  </a:cubicBezTo>
                  <a:cubicBezTo>
                    <a:pt x="243" y="1463"/>
                    <a:pt x="296" y="1610"/>
                    <a:pt x="409" y="1723"/>
                  </a:cubicBezTo>
                  <a:cubicBezTo>
                    <a:pt x="522" y="1836"/>
                    <a:pt x="635" y="1889"/>
                    <a:pt x="862" y="1950"/>
                  </a:cubicBezTo>
                  <a:cubicBezTo>
                    <a:pt x="1089" y="2011"/>
                    <a:pt x="1467" y="2056"/>
                    <a:pt x="1769" y="2086"/>
                  </a:cubicBezTo>
                  <a:cubicBezTo>
                    <a:pt x="2071" y="2116"/>
                    <a:pt x="2374" y="2124"/>
                    <a:pt x="2677" y="2132"/>
                  </a:cubicBezTo>
                </a:path>
              </a:pathLst>
            </a:custGeom>
            <a:noFill/>
            <a:ln w="28575">
              <a:solidFill>
                <a:srgbClr val="3399FF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11315" name="Text Box 59"/>
          <p:cNvSpPr txBox="1">
            <a:spLocks noChangeArrowheads="1"/>
          </p:cNvSpPr>
          <p:nvPr/>
        </p:nvSpPr>
        <p:spPr bwMode="auto">
          <a:xfrm>
            <a:off x="4953000" y="3048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3399FF"/>
                </a:solidFill>
              </a:rPr>
              <a:t>у = х</a:t>
            </a:r>
            <a:r>
              <a:rPr lang="ru-RU" sz="2400" b="1" baseline="30000">
                <a:solidFill>
                  <a:srgbClr val="3399FF"/>
                </a:solidFill>
              </a:rPr>
              <a:t>-1</a:t>
            </a:r>
            <a:endParaRPr lang="ru-RU" sz="2400" b="1">
              <a:solidFill>
                <a:srgbClr val="3399FF"/>
              </a:solidFill>
            </a:endParaRPr>
          </a:p>
        </p:txBody>
      </p:sp>
      <p:grpSp>
        <p:nvGrpSpPr>
          <p:cNvPr id="3" name="Group 63"/>
          <p:cNvGrpSpPr>
            <a:grpSpLocks/>
          </p:cNvGrpSpPr>
          <p:nvPr/>
        </p:nvGrpSpPr>
        <p:grpSpPr bwMode="auto">
          <a:xfrm>
            <a:off x="2286000" y="-165100"/>
            <a:ext cx="4572000" cy="7188200"/>
            <a:chOff x="1440" y="-104"/>
            <a:chExt cx="2880" cy="4528"/>
          </a:xfrm>
        </p:grpSpPr>
        <p:sp>
          <p:nvSpPr>
            <p:cNvPr id="11325" name="Freeform 60"/>
            <p:cNvSpPr>
              <a:spLocks/>
            </p:cNvSpPr>
            <p:nvPr/>
          </p:nvSpPr>
          <p:spPr bwMode="auto">
            <a:xfrm>
              <a:off x="3104" y="-104"/>
              <a:ext cx="1216" cy="2216"/>
            </a:xfrm>
            <a:custGeom>
              <a:avLst/>
              <a:gdLst>
                <a:gd name="T0" fmla="*/ 1216 w 1216"/>
                <a:gd name="T1" fmla="*/ 2216 h 2216"/>
                <a:gd name="T2" fmla="*/ 688 w 1216"/>
                <a:gd name="T3" fmla="*/ 2160 h 2216"/>
                <a:gd name="T4" fmla="*/ 368 w 1216"/>
                <a:gd name="T5" fmla="*/ 2032 h 2216"/>
                <a:gd name="T6" fmla="*/ 208 w 1216"/>
                <a:gd name="T7" fmla="*/ 1784 h 2216"/>
                <a:gd name="T8" fmla="*/ 112 w 1216"/>
                <a:gd name="T9" fmla="*/ 1472 h 2216"/>
                <a:gd name="T10" fmla="*/ 32 w 1216"/>
                <a:gd name="T11" fmla="*/ 656 h 2216"/>
                <a:gd name="T12" fmla="*/ 0 w 1216"/>
                <a:gd name="T13" fmla="*/ 0 h 22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6"/>
                <a:gd name="T22" fmla="*/ 0 h 2216"/>
                <a:gd name="T23" fmla="*/ 1216 w 1216"/>
                <a:gd name="T24" fmla="*/ 2216 h 22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6" h="2216">
                  <a:moveTo>
                    <a:pt x="1216" y="2216"/>
                  </a:moveTo>
                  <a:cubicBezTo>
                    <a:pt x="1128" y="2207"/>
                    <a:pt x="829" y="2191"/>
                    <a:pt x="688" y="2160"/>
                  </a:cubicBezTo>
                  <a:cubicBezTo>
                    <a:pt x="547" y="2129"/>
                    <a:pt x="448" y="2095"/>
                    <a:pt x="368" y="2032"/>
                  </a:cubicBezTo>
                  <a:cubicBezTo>
                    <a:pt x="288" y="1969"/>
                    <a:pt x="251" y="1877"/>
                    <a:pt x="208" y="1784"/>
                  </a:cubicBezTo>
                  <a:cubicBezTo>
                    <a:pt x="165" y="1691"/>
                    <a:pt x="141" y="1660"/>
                    <a:pt x="112" y="1472"/>
                  </a:cubicBezTo>
                  <a:cubicBezTo>
                    <a:pt x="83" y="1284"/>
                    <a:pt x="51" y="901"/>
                    <a:pt x="32" y="656"/>
                  </a:cubicBezTo>
                  <a:cubicBezTo>
                    <a:pt x="13" y="411"/>
                    <a:pt x="7" y="137"/>
                    <a:pt x="0" y="0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326" name="Freeform 61"/>
            <p:cNvSpPr>
              <a:spLocks/>
            </p:cNvSpPr>
            <p:nvPr/>
          </p:nvSpPr>
          <p:spPr bwMode="auto">
            <a:xfrm flipH="1" flipV="1">
              <a:off x="1440" y="2208"/>
              <a:ext cx="1216" cy="2216"/>
            </a:xfrm>
            <a:custGeom>
              <a:avLst/>
              <a:gdLst>
                <a:gd name="T0" fmla="*/ 1216 w 1216"/>
                <a:gd name="T1" fmla="*/ 2216 h 2216"/>
                <a:gd name="T2" fmla="*/ 688 w 1216"/>
                <a:gd name="T3" fmla="*/ 2160 h 2216"/>
                <a:gd name="T4" fmla="*/ 368 w 1216"/>
                <a:gd name="T5" fmla="*/ 2032 h 2216"/>
                <a:gd name="T6" fmla="*/ 208 w 1216"/>
                <a:gd name="T7" fmla="*/ 1784 h 2216"/>
                <a:gd name="T8" fmla="*/ 112 w 1216"/>
                <a:gd name="T9" fmla="*/ 1472 h 2216"/>
                <a:gd name="T10" fmla="*/ 32 w 1216"/>
                <a:gd name="T11" fmla="*/ 656 h 2216"/>
                <a:gd name="T12" fmla="*/ 0 w 1216"/>
                <a:gd name="T13" fmla="*/ 0 h 22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6"/>
                <a:gd name="T22" fmla="*/ 0 h 2216"/>
                <a:gd name="T23" fmla="*/ 1216 w 1216"/>
                <a:gd name="T24" fmla="*/ 2216 h 22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6" h="2216">
                  <a:moveTo>
                    <a:pt x="1216" y="2216"/>
                  </a:moveTo>
                  <a:cubicBezTo>
                    <a:pt x="1128" y="2207"/>
                    <a:pt x="829" y="2191"/>
                    <a:pt x="688" y="2160"/>
                  </a:cubicBezTo>
                  <a:cubicBezTo>
                    <a:pt x="547" y="2129"/>
                    <a:pt x="448" y="2095"/>
                    <a:pt x="368" y="2032"/>
                  </a:cubicBezTo>
                  <a:cubicBezTo>
                    <a:pt x="288" y="1969"/>
                    <a:pt x="251" y="1877"/>
                    <a:pt x="208" y="1784"/>
                  </a:cubicBezTo>
                  <a:cubicBezTo>
                    <a:pt x="165" y="1691"/>
                    <a:pt x="141" y="1660"/>
                    <a:pt x="112" y="1472"/>
                  </a:cubicBezTo>
                  <a:cubicBezTo>
                    <a:pt x="83" y="1284"/>
                    <a:pt x="51" y="901"/>
                    <a:pt x="32" y="656"/>
                  </a:cubicBezTo>
                  <a:cubicBezTo>
                    <a:pt x="13" y="411"/>
                    <a:pt x="7" y="137"/>
                    <a:pt x="0" y="0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46846" name="Text Box 62"/>
          <p:cNvSpPr txBox="1">
            <a:spLocks noChangeArrowheads="1"/>
          </p:cNvSpPr>
          <p:nvPr/>
        </p:nvSpPr>
        <p:spPr bwMode="auto">
          <a:xfrm>
            <a:off x="5105400" y="9906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FF0000"/>
                </a:solidFill>
              </a:rPr>
              <a:t>у = х</a:t>
            </a:r>
            <a:r>
              <a:rPr lang="ru-RU" sz="2400" b="1" baseline="30000">
                <a:solidFill>
                  <a:srgbClr val="FF0000"/>
                </a:solidFill>
              </a:rPr>
              <a:t>-3</a:t>
            </a:r>
            <a:endParaRPr lang="ru-RU" sz="2400" b="1">
              <a:solidFill>
                <a:srgbClr val="FF0000"/>
              </a:solidFill>
            </a:endParaRPr>
          </a:p>
        </p:txBody>
      </p: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2641600" y="0"/>
            <a:ext cx="3860800" cy="6870700"/>
            <a:chOff x="1664" y="0"/>
            <a:chExt cx="2432" cy="4328"/>
          </a:xfrm>
        </p:grpSpPr>
        <p:sp>
          <p:nvSpPr>
            <p:cNvPr id="11323" name="Freeform 64"/>
            <p:cNvSpPr>
              <a:spLocks/>
            </p:cNvSpPr>
            <p:nvPr/>
          </p:nvSpPr>
          <p:spPr bwMode="auto">
            <a:xfrm>
              <a:off x="3216" y="0"/>
              <a:ext cx="880" cy="2120"/>
            </a:xfrm>
            <a:custGeom>
              <a:avLst/>
              <a:gdLst>
                <a:gd name="T0" fmla="*/ 0 w 880"/>
                <a:gd name="T1" fmla="*/ 0 h 2120"/>
                <a:gd name="T2" fmla="*/ 16 w 880"/>
                <a:gd name="T3" fmla="*/ 744 h 2120"/>
                <a:gd name="T4" fmla="*/ 48 w 880"/>
                <a:gd name="T5" fmla="*/ 1296 h 2120"/>
                <a:gd name="T6" fmla="*/ 96 w 880"/>
                <a:gd name="T7" fmla="*/ 1688 h 2120"/>
                <a:gd name="T8" fmla="*/ 176 w 880"/>
                <a:gd name="T9" fmla="*/ 1944 h 2120"/>
                <a:gd name="T10" fmla="*/ 320 w 880"/>
                <a:gd name="T11" fmla="*/ 2072 h 2120"/>
                <a:gd name="T12" fmla="*/ 528 w 880"/>
                <a:gd name="T13" fmla="*/ 2104 h 2120"/>
                <a:gd name="T14" fmla="*/ 880 w 880"/>
                <a:gd name="T15" fmla="*/ 2120 h 212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880"/>
                <a:gd name="T25" fmla="*/ 0 h 2120"/>
                <a:gd name="T26" fmla="*/ 880 w 880"/>
                <a:gd name="T27" fmla="*/ 2120 h 212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880" h="2120">
                  <a:moveTo>
                    <a:pt x="0" y="0"/>
                  </a:moveTo>
                  <a:cubicBezTo>
                    <a:pt x="3" y="124"/>
                    <a:pt x="8" y="528"/>
                    <a:pt x="16" y="744"/>
                  </a:cubicBezTo>
                  <a:cubicBezTo>
                    <a:pt x="24" y="960"/>
                    <a:pt x="35" y="1139"/>
                    <a:pt x="48" y="1296"/>
                  </a:cubicBezTo>
                  <a:cubicBezTo>
                    <a:pt x="61" y="1453"/>
                    <a:pt x="75" y="1580"/>
                    <a:pt x="96" y="1688"/>
                  </a:cubicBezTo>
                  <a:cubicBezTo>
                    <a:pt x="117" y="1796"/>
                    <a:pt x="139" y="1880"/>
                    <a:pt x="176" y="1944"/>
                  </a:cubicBezTo>
                  <a:cubicBezTo>
                    <a:pt x="213" y="2008"/>
                    <a:pt x="261" y="2045"/>
                    <a:pt x="320" y="2072"/>
                  </a:cubicBezTo>
                  <a:cubicBezTo>
                    <a:pt x="379" y="2099"/>
                    <a:pt x="435" y="2096"/>
                    <a:pt x="528" y="2104"/>
                  </a:cubicBezTo>
                  <a:cubicBezTo>
                    <a:pt x="621" y="2112"/>
                    <a:pt x="807" y="2117"/>
                    <a:pt x="880" y="2120"/>
                  </a:cubicBezTo>
                </a:path>
              </a:pathLst>
            </a:cu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324" name="Freeform 65"/>
            <p:cNvSpPr>
              <a:spLocks/>
            </p:cNvSpPr>
            <p:nvPr/>
          </p:nvSpPr>
          <p:spPr bwMode="auto">
            <a:xfrm flipH="1" flipV="1">
              <a:off x="1664" y="2208"/>
              <a:ext cx="880" cy="2120"/>
            </a:xfrm>
            <a:custGeom>
              <a:avLst/>
              <a:gdLst>
                <a:gd name="T0" fmla="*/ 0 w 880"/>
                <a:gd name="T1" fmla="*/ 0 h 2120"/>
                <a:gd name="T2" fmla="*/ 16 w 880"/>
                <a:gd name="T3" fmla="*/ 744 h 2120"/>
                <a:gd name="T4" fmla="*/ 48 w 880"/>
                <a:gd name="T5" fmla="*/ 1296 h 2120"/>
                <a:gd name="T6" fmla="*/ 96 w 880"/>
                <a:gd name="T7" fmla="*/ 1688 h 2120"/>
                <a:gd name="T8" fmla="*/ 176 w 880"/>
                <a:gd name="T9" fmla="*/ 1944 h 2120"/>
                <a:gd name="T10" fmla="*/ 320 w 880"/>
                <a:gd name="T11" fmla="*/ 2072 h 2120"/>
                <a:gd name="T12" fmla="*/ 528 w 880"/>
                <a:gd name="T13" fmla="*/ 2104 h 2120"/>
                <a:gd name="T14" fmla="*/ 880 w 880"/>
                <a:gd name="T15" fmla="*/ 2120 h 212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880"/>
                <a:gd name="T25" fmla="*/ 0 h 2120"/>
                <a:gd name="T26" fmla="*/ 880 w 880"/>
                <a:gd name="T27" fmla="*/ 2120 h 212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880" h="2120">
                  <a:moveTo>
                    <a:pt x="0" y="0"/>
                  </a:moveTo>
                  <a:cubicBezTo>
                    <a:pt x="3" y="124"/>
                    <a:pt x="8" y="528"/>
                    <a:pt x="16" y="744"/>
                  </a:cubicBezTo>
                  <a:cubicBezTo>
                    <a:pt x="24" y="960"/>
                    <a:pt x="35" y="1139"/>
                    <a:pt x="48" y="1296"/>
                  </a:cubicBezTo>
                  <a:cubicBezTo>
                    <a:pt x="61" y="1453"/>
                    <a:pt x="75" y="1580"/>
                    <a:pt x="96" y="1688"/>
                  </a:cubicBezTo>
                  <a:cubicBezTo>
                    <a:pt x="117" y="1796"/>
                    <a:pt x="139" y="1880"/>
                    <a:pt x="176" y="1944"/>
                  </a:cubicBezTo>
                  <a:cubicBezTo>
                    <a:pt x="213" y="2008"/>
                    <a:pt x="261" y="2045"/>
                    <a:pt x="320" y="2072"/>
                  </a:cubicBezTo>
                  <a:cubicBezTo>
                    <a:pt x="379" y="2099"/>
                    <a:pt x="435" y="2096"/>
                    <a:pt x="528" y="2104"/>
                  </a:cubicBezTo>
                  <a:cubicBezTo>
                    <a:pt x="621" y="2112"/>
                    <a:pt x="807" y="2117"/>
                    <a:pt x="880" y="2120"/>
                  </a:cubicBezTo>
                </a:path>
              </a:pathLst>
            </a:cu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46836" name="Oval 52"/>
          <p:cNvSpPr>
            <a:spLocks noChangeArrowheads="1"/>
          </p:cNvSpPr>
          <p:nvPr/>
        </p:nvSpPr>
        <p:spPr bwMode="auto">
          <a:xfrm>
            <a:off x="3775075" y="4071938"/>
            <a:ext cx="150813" cy="1397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6835" name="Oval 51"/>
          <p:cNvSpPr>
            <a:spLocks noChangeArrowheads="1"/>
          </p:cNvSpPr>
          <p:nvPr/>
        </p:nvSpPr>
        <p:spPr bwMode="auto">
          <a:xfrm>
            <a:off x="5197475" y="2630488"/>
            <a:ext cx="139700" cy="1524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6851" name="Text Box 67"/>
          <p:cNvSpPr txBox="1">
            <a:spLocks noChangeArrowheads="1"/>
          </p:cNvSpPr>
          <p:nvPr/>
        </p:nvSpPr>
        <p:spPr bwMode="auto">
          <a:xfrm>
            <a:off x="5181600" y="15240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008000"/>
                </a:solidFill>
              </a:rPr>
              <a:t>у = х</a:t>
            </a:r>
            <a:r>
              <a:rPr lang="ru-RU" sz="2400" b="1" baseline="30000">
                <a:solidFill>
                  <a:srgbClr val="008000"/>
                </a:solidFill>
              </a:rPr>
              <a:t>-5</a:t>
            </a:r>
            <a:endParaRPr lang="ru-RU" sz="2400" b="1">
              <a:solidFill>
                <a:srgbClr val="008000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0" y="457200"/>
            <a:ext cx="4038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Показатель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- целое отрицательное нечётное число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6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6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6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468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468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68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68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68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68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68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68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6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6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6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468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468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68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68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68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68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68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68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6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6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246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46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46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246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846" grpId="0"/>
      <p:bldP spid="246836" grpId="0" animBg="1"/>
      <p:bldP spid="246835" grpId="0" animBg="1"/>
      <p:bldP spid="246851" grpId="0"/>
      <p:bldP spid="6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3"/>
          <p:cNvGrpSpPr>
            <a:grpSpLocks/>
          </p:cNvGrpSpPr>
          <p:nvPr/>
        </p:nvGrpSpPr>
        <p:grpSpPr bwMode="auto">
          <a:xfrm>
            <a:off x="5105400" y="5562600"/>
            <a:ext cx="3810000" cy="1066800"/>
            <a:chOff x="3264" y="3264"/>
            <a:chExt cx="2400" cy="672"/>
          </a:xfrm>
        </p:grpSpPr>
        <p:sp>
          <p:nvSpPr>
            <p:cNvPr id="12361" name="Text Box 54"/>
            <p:cNvSpPr txBox="1">
              <a:spLocks noChangeArrowheads="1"/>
            </p:cNvSpPr>
            <p:nvPr/>
          </p:nvSpPr>
          <p:spPr bwMode="auto">
            <a:xfrm>
              <a:off x="3264" y="3264"/>
              <a:ext cx="2256" cy="6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/>
                <a:t>Функция убывает </a:t>
              </a:r>
            </a:p>
            <a:p>
              <a:endParaRPr lang="ru-RU" sz="1200" b="1"/>
            </a:p>
            <a:p>
              <a:r>
                <a:rPr lang="ru-RU" sz="2400" b="1"/>
                <a:t>на промежутке </a:t>
              </a:r>
            </a:p>
          </p:txBody>
        </p:sp>
        <p:graphicFrame>
          <p:nvGraphicFramePr>
            <p:cNvPr id="12362" name="Object 55"/>
            <p:cNvGraphicFramePr>
              <a:graphicFrameLocks noChangeAspect="1"/>
            </p:cNvGraphicFramePr>
            <p:nvPr/>
          </p:nvGraphicFramePr>
          <p:xfrm>
            <a:off x="4800" y="3552"/>
            <a:ext cx="864" cy="384"/>
          </p:xfrm>
          <a:graphic>
            <a:graphicData uri="http://schemas.openxmlformats.org/presentationml/2006/ole">
              <p:oleObj spid="_x0000_s4103" name="Формула" r:id="rId3" imgW="457002" imgH="203112" progId="Equation.3">
                <p:embed/>
              </p:oleObj>
            </a:graphicData>
          </a:graphic>
        </p:graphicFrame>
      </p:grpSp>
      <p:sp>
        <p:nvSpPr>
          <p:cNvPr id="245762" name="Text Box 2"/>
          <p:cNvSpPr txBox="1">
            <a:spLocks noChangeArrowheads="1"/>
          </p:cNvSpPr>
          <p:nvPr/>
        </p:nvSpPr>
        <p:spPr bwMode="auto">
          <a:xfrm>
            <a:off x="609600" y="152400"/>
            <a:ext cx="838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Показатель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= – (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2n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-1), где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натуральное число</a:t>
            </a:r>
          </a:p>
        </p:txBody>
      </p:sp>
      <p:sp>
        <p:nvSpPr>
          <p:cNvPr id="12292" name="Freeform 3"/>
          <p:cNvSpPr>
            <a:spLocks/>
          </p:cNvSpPr>
          <p:nvPr/>
        </p:nvSpPr>
        <p:spPr bwMode="auto">
          <a:xfrm>
            <a:off x="171450" y="1155700"/>
            <a:ext cx="3175" cy="5035550"/>
          </a:xfrm>
          <a:custGeom>
            <a:avLst/>
            <a:gdLst>
              <a:gd name="T0" fmla="*/ 0 w 2"/>
              <a:gd name="T1" fmla="*/ 0 h 3172"/>
              <a:gd name="T2" fmla="*/ 2147483647 w 2"/>
              <a:gd name="T3" fmla="*/ 2147483647 h 3172"/>
              <a:gd name="T4" fmla="*/ 0 60000 65536"/>
              <a:gd name="T5" fmla="*/ 0 60000 65536"/>
              <a:gd name="T6" fmla="*/ 0 w 2"/>
              <a:gd name="T7" fmla="*/ 0 h 3172"/>
              <a:gd name="T8" fmla="*/ 2 w 2"/>
              <a:gd name="T9" fmla="*/ 3172 h 31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" h="3172">
                <a:moveTo>
                  <a:pt x="0" y="0"/>
                </a:moveTo>
                <a:lnTo>
                  <a:pt x="2" y="317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3" name="Freeform 4"/>
          <p:cNvSpPr>
            <a:spLocks/>
          </p:cNvSpPr>
          <p:nvPr/>
        </p:nvSpPr>
        <p:spPr bwMode="auto">
          <a:xfrm>
            <a:off x="247650" y="3114675"/>
            <a:ext cx="4857750" cy="3175"/>
          </a:xfrm>
          <a:custGeom>
            <a:avLst/>
            <a:gdLst>
              <a:gd name="T0" fmla="*/ 0 w 3060"/>
              <a:gd name="T1" fmla="*/ 0 h 2"/>
              <a:gd name="T2" fmla="*/ 2147483647 w 3060"/>
              <a:gd name="T3" fmla="*/ 2147483647 h 2"/>
              <a:gd name="T4" fmla="*/ 0 60000 65536"/>
              <a:gd name="T5" fmla="*/ 0 60000 65536"/>
              <a:gd name="T6" fmla="*/ 0 w 3060"/>
              <a:gd name="T7" fmla="*/ 0 h 2"/>
              <a:gd name="T8" fmla="*/ 3060 w 3060"/>
              <a:gd name="T9" fmla="*/ 2 h 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60" h="2">
                <a:moveTo>
                  <a:pt x="0" y="0"/>
                </a:moveTo>
                <a:lnTo>
                  <a:pt x="3060" y="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4" name="Freeform 5"/>
          <p:cNvSpPr>
            <a:spLocks/>
          </p:cNvSpPr>
          <p:nvPr/>
        </p:nvSpPr>
        <p:spPr bwMode="auto">
          <a:xfrm>
            <a:off x="190500" y="6094413"/>
            <a:ext cx="4902200" cy="1587"/>
          </a:xfrm>
          <a:custGeom>
            <a:avLst/>
            <a:gdLst>
              <a:gd name="T0" fmla="*/ 0 w 3088"/>
              <a:gd name="T1" fmla="*/ 0 h 1"/>
              <a:gd name="T2" fmla="*/ 2147483647 w 3088"/>
              <a:gd name="T3" fmla="*/ 0 h 1"/>
              <a:gd name="T4" fmla="*/ 0 60000 65536"/>
              <a:gd name="T5" fmla="*/ 0 60000 65536"/>
              <a:gd name="T6" fmla="*/ 0 w 3088"/>
              <a:gd name="T7" fmla="*/ 0 h 1"/>
              <a:gd name="T8" fmla="*/ 3088 w 3088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88" h="1">
                <a:moveTo>
                  <a:pt x="0" y="0"/>
                </a:moveTo>
                <a:lnTo>
                  <a:pt x="3088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5" name="Freeform 6"/>
          <p:cNvSpPr>
            <a:spLocks/>
          </p:cNvSpPr>
          <p:nvPr/>
        </p:nvSpPr>
        <p:spPr bwMode="auto">
          <a:xfrm>
            <a:off x="174625" y="5788025"/>
            <a:ext cx="4911725" cy="3175"/>
          </a:xfrm>
          <a:custGeom>
            <a:avLst/>
            <a:gdLst>
              <a:gd name="T0" fmla="*/ 0 w 3094"/>
              <a:gd name="T1" fmla="*/ 2147483647 h 2"/>
              <a:gd name="T2" fmla="*/ 2147483647 w 3094"/>
              <a:gd name="T3" fmla="*/ 0 h 2"/>
              <a:gd name="T4" fmla="*/ 0 60000 65536"/>
              <a:gd name="T5" fmla="*/ 0 60000 65536"/>
              <a:gd name="T6" fmla="*/ 0 w 3094"/>
              <a:gd name="T7" fmla="*/ 0 h 2"/>
              <a:gd name="T8" fmla="*/ 3094 w 3094"/>
              <a:gd name="T9" fmla="*/ 2 h 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94" h="2">
                <a:moveTo>
                  <a:pt x="0" y="2"/>
                </a:moveTo>
                <a:lnTo>
                  <a:pt x="3094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6" name="Line 7"/>
          <p:cNvSpPr>
            <a:spLocks noChangeShapeType="1"/>
          </p:cNvSpPr>
          <p:nvPr/>
        </p:nvSpPr>
        <p:spPr bwMode="auto">
          <a:xfrm>
            <a:off x="174625" y="5486400"/>
            <a:ext cx="4968875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7" name="Freeform 8"/>
          <p:cNvSpPr>
            <a:spLocks/>
          </p:cNvSpPr>
          <p:nvPr/>
        </p:nvSpPr>
        <p:spPr bwMode="auto">
          <a:xfrm>
            <a:off x="177800" y="5180013"/>
            <a:ext cx="4914900" cy="1587"/>
          </a:xfrm>
          <a:custGeom>
            <a:avLst/>
            <a:gdLst>
              <a:gd name="T0" fmla="*/ 0 w 3096"/>
              <a:gd name="T1" fmla="*/ 0 h 1"/>
              <a:gd name="T2" fmla="*/ 2147483647 w 3096"/>
              <a:gd name="T3" fmla="*/ 0 h 1"/>
              <a:gd name="T4" fmla="*/ 0 60000 65536"/>
              <a:gd name="T5" fmla="*/ 0 60000 65536"/>
              <a:gd name="T6" fmla="*/ 0 w 3096"/>
              <a:gd name="T7" fmla="*/ 0 h 1"/>
              <a:gd name="T8" fmla="*/ 3096 w 3096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96" h="1">
                <a:moveTo>
                  <a:pt x="0" y="0"/>
                </a:moveTo>
                <a:lnTo>
                  <a:pt x="3096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8" name="Freeform 9"/>
          <p:cNvSpPr>
            <a:spLocks/>
          </p:cNvSpPr>
          <p:nvPr/>
        </p:nvSpPr>
        <p:spPr bwMode="auto">
          <a:xfrm>
            <a:off x="171450" y="4875213"/>
            <a:ext cx="4908550" cy="1587"/>
          </a:xfrm>
          <a:custGeom>
            <a:avLst/>
            <a:gdLst>
              <a:gd name="T0" fmla="*/ 0 w 3092"/>
              <a:gd name="T1" fmla="*/ 0 h 1"/>
              <a:gd name="T2" fmla="*/ 2147483647 w 3092"/>
              <a:gd name="T3" fmla="*/ 0 h 1"/>
              <a:gd name="T4" fmla="*/ 0 60000 65536"/>
              <a:gd name="T5" fmla="*/ 0 60000 65536"/>
              <a:gd name="T6" fmla="*/ 0 w 3092"/>
              <a:gd name="T7" fmla="*/ 0 h 1"/>
              <a:gd name="T8" fmla="*/ 3092 w 3092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92" h="1">
                <a:moveTo>
                  <a:pt x="0" y="0"/>
                </a:moveTo>
                <a:lnTo>
                  <a:pt x="3092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9" name="Freeform 10"/>
          <p:cNvSpPr>
            <a:spLocks/>
          </p:cNvSpPr>
          <p:nvPr/>
        </p:nvSpPr>
        <p:spPr bwMode="auto">
          <a:xfrm>
            <a:off x="165100" y="4565650"/>
            <a:ext cx="4921250" cy="6350"/>
          </a:xfrm>
          <a:custGeom>
            <a:avLst/>
            <a:gdLst>
              <a:gd name="T0" fmla="*/ 0 w 3100"/>
              <a:gd name="T1" fmla="*/ 2147483647 h 4"/>
              <a:gd name="T2" fmla="*/ 2147483647 w 3100"/>
              <a:gd name="T3" fmla="*/ 0 h 4"/>
              <a:gd name="T4" fmla="*/ 0 60000 65536"/>
              <a:gd name="T5" fmla="*/ 0 60000 65536"/>
              <a:gd name="T6" fmla="*/ 0 w 3100"/>
              <a:gd name="T7" fmla="*/ 0 h 4"/>
              <a:gd name="T8" fmla="*/ 3100 w 3100"/>
              <a:gd name="T9" fmla="*/ 4 h 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00" h="4">
                <a:moveTo>
                  <a:pt x="0" y="4"/>
                </a:moveTo>
                <a:lnTo>
                  <a:pt x="3100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00" name="Freeform 11"/>
          <p:cNvSpPr>
            <a:spLocks/>
          </p:cNvSpPr>
          <p:nvPr/>
        </p:nvSpPr>
        <p:spPr bwMode="auto">
          <a:xfrm>
            <a:off x="165100" y="4267200"/>
            <a:ext cx="4933950" cy="12700"/>
          </a:xfrm>
          <a:custGeom>
            <a:avLst/>
            <a:gdLst>
              <a:gd name="T0" fmla="*/ 0 w 3108"/>
              <a:gd name="T1" fmla="*/ 2147483647 h 8"/>
              <a:gd name="T2" fmla="*/ 2147483647 w 3108"/>
              <a:gd name="T3" fmla="*/ 0 h 8"/>
              <a:gd name="T4" fmla="*/ 0 60000 65536"/>
              <a:gd name="T5" fmla="*/ 0 60000 65536"/>
              <a:gd name="T6" fmla="*/ 0 w 3108"/>
              <a:gd name="T7" fmla="*/ 0 h 8"/>
              <a:gd name="T8" fmla="*/ 3108 w 3108"/>
              <a:gd name="T9" fmla="*/ 8 h 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08" h="8">
                <a:moveTo>
                  <a:pt x="0" y="8"/>
                </a:moveTo>
                <a:lnTo>
                  <a:pt x="3108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01" name="Freeform 12"/>
          <p:cNvSpPr>
            <a:spLocks/>
          </p:cNvSpPr>
          <p:nvPr/>
        </p:nvSpPr>
        <p:spPr bwMode="auto">
          <a:xfrm>
            <a:off x="139700" y="4000500"/>
            <a:ext cx="5003800" cy="1588"/>
          </a:xfrm>
          <a:custGeom>
            <a:avLst/>
            <a:gdLst>
              <a:gd name="T0" fmla="*/ 0 w 3152"/>
              <a:gd name="T1" fmla="*/ 0 h 1"/>
              <a:gd name="T2" fmla="*/ 2147483647 w 3152"/>
              <a:gd name="T3" fmla="*/ 0 h 1"/>
              <a:gd name="T4" fmla="*/ 0 60000 65536"/>
              <a:gd name="T5" fmla="*/ 0 60000 65536"/>
              <a:gd name="T6" fmla="*/ 0 w 3152"/>
              <a:gd name="T7" fmla="*/ 0 h 1"/>
              <a:gd name="T8" fmla="*/ 3152 w 3152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52" h="1">
                <a:moveTo>
                  <a:pt x="0" y="0"/>
                </a:moveTo>
                <a:lnTo>
                  <a:pt x="3152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02" name="Freeform 13"/>
          <p:cNvSpPr>
            <a:spLocks/>
          </p:cNvSpPr>
          <p:nvPr/>
        </p:nvSpPr>
        <p:spPr bwMode="auto">
          <a:xfrm>
            <a:off x="247650" y="3397250"/>
            <a:ext cx="4845050" cy="6350"/>
          </a:xfrm>
          <a:custGeom>
            <a:avLst/>
            <a:gdLst>
              <a:gd name="T0" fmla="*/ 0 w 3052"/>
              <a:gd name="T1" fmla="*/ 2147483647 h 4"/>
              <a:gd name="T2" fmla="*/ 2147483647 w 3052"/>
              <a:gd name="T3" fmla="*/ 0 h 4"/>
              <a:gd name="T4" fmla="*/ 0 60000 65536"/>
              <a:gd name="T5" fmla="*/ 0 60000 65536"/>
              <a:gd name="T6" fmla="*/ 0 w 3052"/>
              <a:gd name="T7" fmla="*/ 0 h 4"/>
              <a:gd name="T8" fmla="*/ 3052 w 3052"/>
              <a:gd name="T9" fmla="*/ 4 h 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52" h="4">
                <a:moveTo>
                  <a:pt x="0" y="4"/>
                </a:moveTo>
                <a:lnTo>
                  <a:pt x="3052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03" name="Freeform 14"/>
          <p:cNvSpPr>
            <a:spLocks/>
          </p:cNvSpPr>
          <p:nvPr/>
        </p:nvSpPr>
        <p:spPr bwMode="auto">
          <a:xfrm>
            <a:off x="177800" y="2838450"/>
            <a:ext cx="4921250" cy="1588"/>
          </a:xfrm>
          <a:custGeom>
            <a:avLst/>
            <a:gdLst>
              <a:gd name="T0" fmla="*/ 0 w 3100"/>
              <a:gd name="T1" fmla="*/ 0 h 1"/>
              <a:gd name="T2" fmla="*/ 2147483647 w 3100"/>
              <a:gd name="T3" fmla="*/ 0 h 1"/>
              <a:gd name="T4" fmla="*/ 0 60000 65536"/>
              <a:gd name="T5" fmla="*/ 0 60000 65536"/>
              <a:gd name="T6" fmla="*/ 0 w 3100"/>
              <a:gd name="T7" fmla="*/ 0 h 1"/>
              <a:gd name="T8" fmla="*/ 3100 w 3100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00" h="1">
                <a:moveTo>
                  <a:pt x="0" y="0"/>
                </a:moveTo>
                <a:lnTo>
                  <a:pt x="3100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04" name="Freeform 15"/>
          <p:cNvSpPr>
            <a:spLocks/>
          </p:cNvSpPr>
          <p:nvPr/>
        </p:nvSpPr>
        <p:spPr bwMode="auto">
          <a:xfrm>
            <a:off x="158750" y="2559050"/>
            <a:ext cx="4940300" cy="6350"/>
          </a:xfrm>
          <a:custGeom>
            <a:avLst/>
            <a:gdLst>
              <a:gd name="T0" fmla="*/ 0 w 3112"/>
              <a:gd name="T1" fmla="*/ 2147483647 h 4"/>
              <a:gd name="T2" fmla="*/ 2147483647 w 3112"/>
              <a:gd name="T3" fmla="*/ 0 h 4"/>
              <a:gd name="T4" fmla="*/ 0 60000 65536"/>
              <a:gd name="T5" fmla="*/ 0 60000 65536"/>
              <a:gd name="T6" fmla="*/ 0 w 3112"/>
              <a:gd name="T7" fmla="*/ 0 h 4"/>
              <a:gd name="T8" fmla="*/ 3112 w 3112"/>
              <a:gd name="T9" fmla="*/ 4 h 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12" h="4">
                <a:moveTo>
                  <a:pt x="0" y="4"/>
                </a:moveTo>
                <a:lnTo>
                  <a:pt x="3112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05" name="Freeform 16"/>
          <p:cNvSpPr>
            <a:spLocks/>
          </p:cNvSpPr>
          <p:nvPr/>
        </p:nvSpPr>
        <p:spPr bwMode="auto">
          <a:xfrm>
            <a:off x="165100" y="2279650"/>
            <a:ext cx="4933950" cy="6350"/>
          </a:xfrm>
          <a:custGeom>
            <a:avLst/>
            <a:gdLst>
              <a:gd name="T0" fmla="*/ 0 w 3108"/>
              <a:gd name="T1" fmla="*/ 0 h 4"/>
              <a:gd name="T2" fmla="*/ 2147483647 w 3108"/>
              <a:gd name="T3" fmla="*/ 2147483647 h 4"/>
              <a:gd name="T4" fmla="*/ 0 60000 65536"/>
              <a:gd name="T5" fmla="*/ 0 60000 65536"/>
              <a:gd name="T6" fmla="*/ 0 w 3108"/>
              <a:gd name="T7" fmla="*/ 0 h 4"/>
              <a:gd name="T8" fmla="*/ 3108 w 3108"/>
              <a:gd name="T9" fmla="*/ 4 h 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08" h="4">
                <a:moveTo>
                  <a:pt x="0" y="0"/>
                </a:moveTo>
                <a:lnTo>
                  <a:pt x="3108" y="4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06" name="Freeform 17"/>
          <p:cNvSpPr>
            <a:spLocks/>
          </p:cNvSpPr>
          <p:nvPr/>
        </p:nvSpPr>
        <p:spPr bwMode="auto">
          <a:xfrm>
            <a:off x="158750" y="2006600"/>
            <a:ext cx="4940300" cy="6350"/>
          </a:xfrm>
          <a:custGeom>
            <a:avLst/>
            <a:gdLst>
              <a:gd name="T0" fmla="*/ 0 w 3112"/>
              <a:gd name="T1" fmla="*/ 2147483647 h 4"/>
              <a:gd name="T2" fmla="*/ 2147483647 w 3112"/>
              <a:gd name="T3" fmla="*/ 0 h 4"/>
              <a:gd name="T4" fmla="*/ 0 60000 65536"/>
              <a:gd name="T5" fmla="*/ 0 60000 65536"/>
              <a:gd name="T6" fmla="*/ 0 w 3112"/>
              <a:gd name="T7" fmla="*/ 0 h 4"/>
              <a:gd name="T8" fmla="*/ 3112 w 3112"/>
              <a:gd name="T9" fmla="*/ 4 h 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12" h="4">
                <a:moveTo>
                  <a:pt x="0" y="4"/>
                </a:moveTo>
                <a:lnTo>
                  <a:pt x="3112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07" name="Freeform 18"/>
          <p:cNvSpPr>
            <a:spLocks/>
          </p:cNvSpPr>
          <p:nvPr/>
        </p:nvSpPr>
        <p:spPr bwMode="auto">
          <a:xfrm>
            <a:off x="171450" y="1727200"/>
            <a:ext cx="4927600" cy="1588"/>
          </a:xfrm>
          <a:custGeom>
            <a:avLst/>
            <a:gdLst>
              <a:gd name="T0" fmla="*/ 0 w 3104"/>
              <a:gd name="T1" fmla="*/ 0 h 1"/>
              <a:gd name="T2" fmla="*/ 2147483647 w 3104"/>
              <a:gd name="T3" fmla="*/ 0 h 1"/>
              <a:gd name="T4" fmla="*/ 0 60000 65536"/>
              <a:gd name="T5" fmla="*/ 0 60000 65536"/>
              <a:gd name="T6" fmla="*/ 0 w 3104"/>
              <a:gd name="T7" fmla="*/ 0 h 1"/>
              <a:gd name="T8" fmla="*/ 3104 w 310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04" h="1">
                <a:moveTo>
                  <a:pt x="0" y="0"/>
                </a:moveTo>
                <a:lnTo>
                  <a:pt x="3104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08" name="Freeform 19"/>
          <p:cNvSpPr>
            <a:spLocks/>
          </p:cNvSpPr>
          <p:nvPr/>
        </p:nvSpPr>
        <p:spPr bwMode="auto">
          <a:xfrm>
            <a:off x="184150" y="1447800"/>
            <a:ext cx="4908550" cy="12700"/>
          </a:xfrm>
          <a:custGeom>
            <a:avLst/>
            <a:gdLst>
              <a:gd name="T0" fmla="*/ 0 w 3092"/>
              <a:gd name="T1" fmla="*/ 2147483647 h 8"/>
              <a:gd name="T2" fmla="*/ 2147483647 w 3092"/>
              <a:gd name="T3" fmla="*/ 0 h 8"/>
              <a:gd name="T4" fmla="*/ 0 60000 65536"/>
              <a:gd name="T5" fmla="*/ 0 60000 65536"/>
              <a:gd name="T6" fmla="*/ 0 w 3092"/>
              <a:gd name="T7" fmla="*/ 0 h 8"/>
              <a:gd name="T8" fmla="*/ 3092 w 3092"/>
              <a:gd name="T9" fmla="*/ 8 h 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92" h="8">
                <a:moveTo>
                  <a:pt x="0" y="8"/>
                </a:moveTo>
                <a:lnTo>
                  <a:pt x="3092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09" name="Freeform 20"/>
          <p:cNvSpPr>
            <a:spLocks/>
          </p:cNvSpPr>
          <p:nvPr/>
        </p:nvSpPr>
        <p:spPr bwMode="auto">
          <a:xfrm>
            <a:off x="196850" y="1155700"/>
            <a:ext cx="4902200" cy="19050"/>
          </a:xfrm>
          <a:custGeom>
            <a:avLst/>
            <a:gdLst>
              <a:gd name="T0" fmla="*/ 0 w 3088"/>
              <a:gd name="T1" fmla="*/ 0 h 12"/>
              <a:gd name="T2" fmla="*/ 2147483647 w 3088"/>
              <a:gd name="T3" fmla="*/ 2147483647 h 12"/>
              <a:gd name="T4" fmla="*/ 0 60000 65536"/>
              <a:gd name="T5" fmla="*/ 0 60000 65536"/>
              <a:gd name="T6" fmla="*/ 0 w 3088"/>
              <a:gd name="T7" fmla="*/ 0 h 12"/>
              <a:gd name="T8" fmla="*/ 3088 w 3088"/>
              <a:gd name="T9" fmla="*/ 12 h 1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88" h="12">
                <a:moveTo>
                  <a:pt x="0" y="0"/>
                </a:moveTo>
                <a:lnTo>
                  <a:pt x="3088" y="1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10" name="Freeform 22"/>
          <p:cNvSpPr>
            <a:spLocks/>
          </p:cNvSpPr>
          <p:nvPr/>
        </p:nvSpPr>
        <p:spPr bwMode="auto">
          <a:xfrm>
            <a:off x="5099050" y="1181100"/>
            <a:ext cx="1588" cy="4978400"/>
          </a:xfrm>
          <a:custGeom>
            <a:avLst/>
            <a:gdLst>
              <a:gd name="T0" fmla="*/ 0 w 1"/>
              <a:gd name="T1" fmla="*/ 0 h 3136"/>
              <a:gd name="T2" fmla="*/ 0 w 1"/>
              <a:gd name="T3" fmla="*/ 2147483647 h 3136"/>
              <a:gd name="T4" fmla="*/ 0 60000 65536"/>
              <a:gd name="T5" fmla="*/ 0 60000 65536"/>
              <a:gd name="T6" fmla="*/ 0 w 1"/>
              <a:gd name="T7" fmla="*/ 0 h 3136"/>
              <a:gd name="T8" fmla="*/ 1 w 1"/>
              <a:gd name="T9" fmla="*/ 3136 h 31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36">
                <a:moveTo>
                  <a:pt x="0" y="0"/>
                </a:moveTo>
                <a:lnTo>
                  <a:pt x="0" y="3136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11" name="Freeform 23"/>
          <p:cNvSpPr>
            <a:spLocks/>
          </p:cNvSpPr>
          <p:nvPr/>
        </p:nvSpPr>
        <p:spPr bwMode="auto">
          <a:xfrm>
            <a:off x="4787900" y="1168400"/>
            <a:ext cx="6350" cy="5035550"/>
          </a:xfrm>
          <a:custGeom>
            <a:avLst/>
            <a:gdLst>
              <a:gd name="T0" fmla="*/ 2147483647 w 4"/>
              <a:gd name="T1" fmla="*/ 0 h 3172"/>
              <a:gd name="T2" fmla="*/ 0 w 4"/>
              <a:gd name="T3" fmla="*/ 2147483647 h 3172"/>
              <a:gd name="T4" fmla="*/ 0 60000 65536"/>
              <a:gd name="T5" fmla="*/ 0 60000 65536"/>
              <a:gd name="T6" fmla="*/ 0 w 4"/>
              <a:gd name="T7" fmla="*/ 0 h 3172"/>
              <a:gd name="T8" fmla="*/ 4 w 4"/>
              <a:gd name="T9" fmla="*/ 3172 h 31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72">
                <a:moveTo>
                  <a:pt x="4" y="0"/>
                </a:moveTo>
                <a:lnTo>
                  <a:pt x="0" y="317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12" name="Freeform 24"/>
          <p:cNvSpPr>
            <a:spLocks/>
          </p:cNvSpPr>
          <p:nvPr/>
        </p:nvSpPr>
        <p:spPr bwMode="auto">
          <a:xfrm>
            <a:off x="4476750" y="1168400"/>
            <a:ext cx="6350" cy="5029200"/>
          </a:xfrm>
          <a:custGeom>
            <a:avLst/>
            <a:gdLst>
              <a:gd name="T0" fmla="*/ 2147483647 w 4"/>
              <a:gd name="T1" fmla="*/ 0 h 3168"/>
              <a:gd name="T2" fmla="*/ 0 w 4"/>
              <a:gd name="T3" fmla="*/ 2147483647 h 3168"/>
              <a:gd name="T4" fmla="*/ 0 60000 65536"/>
              <a:gd name="T5" fmla="*/ 0 60000 65536"/>
              <a:gd name="T6" fmla="*/ 0 w 4"/>
              <a:gd name="T7" fmla="*/ 0 h 3168"/>
              <a:gd name="T8" fmla="*/ 4 w 4"/>
              <a:gd name="T9" fmla="*/ 3168 h 316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68">
                <a:moveTo>
                  <a:pt x="4" y="0"/>
                </a:moveTo>
                <a:lnTo>
                  <a:pt x="0" y="3168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13" name="Freeform 25"/>
          <p:cNvSpPr>
            <a:spLocks/>
          </p:cNvSpPr>
          <p:nvPr/>
        </p:nvSpPr>
        <p:spPr bwMode="auto">
          <a:xfrm>
            <a:off x="4171950" y="1168400"/>
            <a:ext cx="1588" cy="5016500"/>
          </a:xfrm>
          <a:custGeom>
            <a:avLst/>
            <a:gdLst>
              <a:gd name="T0" fmla="*/ 0 w 1"/>
              <a:gd name="T1" fmla="*/ 0 h 3160"/>
              <a:gd name="T2" fmla="*/ 0 w 1"/>
              <a:gd name="T3" fmla="*/ 2147483647 h 3160"/>
              <a:gd name="T4" fmla="*/ 0 60000 65536"/>
              <a:gd name="T5" fmla="*/ 0 60000 65536"/>
              <a:gd name="T6" fmla="*/ 0 w 1"/>
              <a:gd name="T7" fmla="*/ 0 h 3160"/>
              <a:gd name="T8" fmla="*/ 1 w 1"/>
              <a:gd name="T9" fmla="*/ 3160 h 316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60">
                <a:moveTo>
                  <a:pt x="0" y="0"/>
                </a:moveTo>
                <a:lnTo>
                  <a:pt x="0" y="316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14" name="Freeform 26"/>
          <p:cNvSpPr>
            <a:spLocks/>
          </p:cNvSpPr>
          <p:nvPr/>
        </p:nvSpPr>
        <p:spPr bwMode="auto">
          <a:xfrm>
            <a:off x="3860800" y="1162050"/>
            <a:ext cx="6350" cy="5035550"/>
          </a:xfrm>
          <a:custGeom>
            <a:avLst/>
            <a:gdLst>
              <a:gd name="T0" fmla="*/ 2147483647 w 4"/>
              <a:gd name="T1" fmla="*/ 0 h 3172"/>
              <a:gd name="T2" fmla="*/ 0 w 4"/>
              <a:gd name="T3" fmla="*/ 2147483647 h 3172"/>
              <a:gd name="T4" fmla="*/ 0 60000 65536"/>
              <a:gd name="T5" fmla="*/ 0 60000 65536"/>
              <a:gd name="T6" fmla="*/ 0 w 4"/>
              <a:gd name="T7" fmla="*/ 0 h 3172"/>
              <a:gd name="T8" fmla="*/ 4 w 4"/>
              <a:gd name="T9" fmla="*/ 3172 h 31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72">
                <a:moveTo>
                  <a:pt x="4" y="0"/>
                </a:moveTo>
                <a:lnTo>
                  <a:pt x="0" y="317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15" name="Freeform 27"/>
          <p:cNvSpPr>
            <a:spLocks/>
          </p:cNvSpPr>
          <p:nvPr/>
        </p:nvSpPr>
        <p:spPr bwMode="auto">
          <a:xfrm>
            <a:off x="3536950" y="1155700"/>
            <a:ext cx="22225" cy="5065713"/>
          </a:xfrm>
          <a:custGeom>
            <a:avLst/>
            <a:gdLst>
              <a:gd name="T0" fmla="*/ 0 w 14"/>
              <a:gd name="T1" fmla="*/ 0 h 3191"/>
              <a:gd name="T2" fmla="*/ 2147483647 w 14"/>
              <a:gd name="T3" fmla="*/ 2147483647 h 3191"/>
              <a:gd name="T4" fmla="*/ 0 60000 65536"/>
              <a:gd name="T5" fmla="*/ 0 60000 65536"/>
              <a:gd name="T6" fmla="*/ 0 w 14"/>
              <a:gd name="T7" fmla="*/ 0 h 3191"/>
              <a:gd name="T8" fmla="*/ 14 w 14"/>
              <a:gd name="T9" fmla="*/ 3191 h 319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4" h="3191">
                <a:moveTo>
                  <a:pt x="0" y="0"/>
                </a:moveTo>
                <a:lnTo>
                  <a:pt x="14" y="3191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16" name="Freeform 28"/>
          <p:cNvSpPr>
            <a:spLocks/>
          </p:cNvSpPr>
          <p:nvPr/>
        </p:nvSpPr>
        <p:spPr bwMode="auto">
          <a:xfrm>
            <a:off x="3244850" y="1181100"/>
            <a:ext cx="6350" cy="5016500"/>
          </a:xfrm>
          <a:custGeom>
            <a:avLst/>
            <a:gdLst>
              <a:gd name="T0" fmla="*/ 2147483647 w 4"/>
              <a:gd name="T1" fmla="*/ 0 h 3160"/>
              <a:gd name="T2" fmla="*/ 0 w 4"/>
              <a:gd name="T3" fmla="*/ 2147483647 h 3160"/>
              <a:gd name="T4" fmla="*/ 0 60000 65536"/>
              <a:gd name="T5" fmla="*/ 0 60000 65536"/>
              <a:gd name="T6" fmla="*/ 0 w 4"/>
              <a:gd name="T7" fmla="*/ 0 h 3160"/>
              <a:gd name="T8" fmla="*/ 4 w 4"/>
              <a:gd name="T9" fmla="*/ 3160 h 316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60">
                <a:moveTo>
                  <a:pt x="4" y="0"/>
                </a:moveTo>
                <a:lnTo>
                  <a:pt x="0" y="316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17" name="Freeform 29"/>
          <p:cNvSpPr>
            <a:spLocks/>
          </p:cNvSpPr>
          <p:nvPr/>
        </p:nvSpPr>
        <p:spPr bwMode="auto">
          <a:xfrm>
            <a:off x="2940050" y="1181100"/>
            <a:ext cx="1588" cy="5003800"/>
          </a:xfrm>
          <a:custGeom>
            <a:avLst/>
            <a:gdLst>
              <a:gd name="T0" fmla="*/ 0 w 1"/>
              <a:gd name="T1" fmla="*/ 0 h 3152"/>
              <a:gd name="T2" fmla="*/ 0 w 1"/>
              <a:gd name="T3" fmla="*/ 2147483647 h 3152"/>
              <a:gd name="T4" fmla="*/ 0 60000 65536"/>
              <a:gd name="T5" fmla="*/ 0 60000 65536"/>
              <a:gd name="T6" fmla="*/ 0 w 1"/>
              <a:gd name="T7" fmla="*/ 0 h 3152"/>
              <a:gd name="T8" fmla="*/ 1 w 1"/>
              <a:gd name="T9" fmla="*/ 3152 h 315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52">
                <a:moveTo>
                  <a:pt x="0" y="0"/>
                </a:moveTo>
                <a:lnTo>
                  <a:pt x="0" y="315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18" name="Freeform 30"/>
          <p:cNvSpPr>
            <a:spLocks/>
          </p:cNvSpPr>
          <p:nvPr/>
        </p:nvSpPr>
        <p:spPr bwMode="auto">
          <a:xfrm>
            <a:off x="2317750" y="1143000"/>
            <a:ext cx="17463" cy="5078413"/>
          </a:xfrm>
          <a:custGeom>
            <a:avLst/>
            <a:gdLst>
              <a:gd name="T0" fmla="*/ 0 w 11"/>
              <a:gd name="T1" fmla="*/ 0 h 3199"/>
              <a:gd name="T2" fmla="*/ 2147483647 w 11"/>
              <a:gd name="T3" fmla="*/ 2147483647 h 3199"/>
              <a:gd name="T4" fmla="*/ 0 60000 65536"/>
              <a:gd name="T5" fmla="*/ 0 60000 65536"/>
              <a:gd name="T6" fmla="*/ 0 w 11"/>
              <a:gd name="T7" fmla="*/ 0 h 3199"/>
              <a:gd name="T8" fmla="*/ 11 w 11"/>
              <a:gd name="T9" fmla="*/ 3199 h 319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" h="3199">
                <a:moveTo>
                  <a:pt x="0" y="0"/>
                </a:moveTo>
                <a:lnTo>
                  <a:pt x="11" y="3199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19" name="Freeform 31"/>
          <p:cNvSpPr>
            <a:spLocks/>
          </p:cNvSpPr>
          <p:nvPr/>
        </p:nvSpPr>
        <p:spPr bwMode="auto">
          <a:xfrm>
            <a:off x="2012950" y="1168400"/>
            <a:ext cx="1588" cy="5035550"/>
          </a:xfrm>
          <a:custGeom>
            <a:avLst/>
            <a:gdLst>
              <a:gd name="T0" fmla="*/ 0 w 1"/>
              <a:gd name="T1" fmla="*/ 0 h 3172"/>
              <a:gd name="T2" fmla="*/ 0 w 1"/>
              <a:gd name="T3" fmla="*/ 2147483647 h 3172"/>
              <a:gd name="T4" fmla="*/ 0 60000 65536"/>
              <a:gd name="T5" fmla="*/ 0 60000 65536"/>
              <a:gd name="T6" fmla="*/ 0 w 1"/>
              <a:gd name="T7" fmla="*/ 0 h 3172"/>
              <a:gd name="T8" fmla="*/ 1 w 1"/>
              <a:gd name="T9" fmla="*/ 3172 h 31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72">
                <a:moveTo>
                  <a:pt x="0" y="0"/>
                </a:moveTo>
                <a:lnTo>
                  <a:pt x="0" y="317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20" name="Freeform 32"/>
          <p:cNvSpPr>
            <a:spLocks/>
          </p:cNvSpPr>
          <p:nvPr/>
        </p:nvSpPr>
        <p:spPr bwMode="auto">
          <a:xfrm>
            <a:off x="1708150" y="1174750"/>
            <a:ext cx="6350" cy="5022850"/>
          </a:xfrm>
          <a:custGeom>
            <a:avLst/>
            <a:gdLst>
              <a:gd name="T0" fmla="*/ 2147483647 w 4"/>
              <a:gd name="T1" fmla="*/ 0 h 3164"/>
              <a:gd name="T2" fmla="*/ 0 w 4"/>
              <a:gd name="T3" fmla="*/ 2147483647 h 3164"/>
              <a:gd name="T4" fmla="*/ 0 60000 65536"/>
              <a:gd name="T5" fmla="*/ 0 60000 65536"/>
              <a:gd name="T6" fmla="*/ 0 w 4"/>
              <a:gd name="T7" fmla="*/ 0 h 3164"/>
              <a:gd name="T8" fmla="*/ 4 w 4"/>
              <a:gd name="T9" fmla="*/ 3164 h 31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64">
                <a:moveTo>
                  <a:pt x="4" y="0"/>
                </a:moveTo>
                <a:lnTo>
                  <a:pt x="0" y="3164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21" name="Freeform 33"/>
          <p:cNvSpPr>
            <a:spLocks/>
          </p:cNvSpPr>
          <p:nvPr/>
        </p:nvSpPr>
        <p:spPr bwMode="auto">
          <a:xfrm>
            <a:off x="1390650" y="1168400"/>
            <a:ext cx="12700" cy="5022850"/>
          </a:xfrm>
          <a:custGeom>
            <a:avLst/>
            <a:gdLst>
              <a:gd name="T0" fmla="*/ 0 w 8"/>
              <a:gd name="T1" fmla="*/ 0 h 3164"/>
              <a:gd name="T2" fmla="*/ 2147483647 w 8"/>
              <a:gd name="T3" fmla="*/ 2147483647 h 3164"/>
              <a:gd name="T4" fmla="*/ 0 60000 65536"/>
              <a:gd name="T5" fmla="*/ 0 60000 65536"/>
              <a:gd name="T6" fmla="*/ 0 w 8"/>
              <a:gd name="T7" fmla="*/ 0 h 3164"/>
              <a:gd name="T8" fmla="*/ 8 w 8"/>
              <a:gd name="T9" fmla="*/ 3164 h 31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3164">
                <a:moveTo>
                  <a:pt x="0" y="0"/>
                </a:moveTo>
                <a:lnTo>
                  <a:pt x="8" y="3164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22" name="Freeform 34"/>
          <p:cNvSpPr>
            <a:spLocks/>
          </p:cNvSpPr>
          <p:nvPr/>
        </p:nvSpPr>
        <p:spPr bwMode="auto">
          <a:xfrm>
            <a:off x="1092200" y="1168400"/>
            <a:ext cx="6350" cy="5022850"/>
          </a:xfrm>
          <a:custGeom>
            <a:avLst/>
            <a:gdLst>
              <a:gd name="T0" fmla="*/ 2147483647 w 4"/>
              <a:gd name="T1" fmla="*/ 0 h 3164"/>
              <a:gd name="T2" fmla="*/ 0 w 4"/>
              <a:gd name="T3" fmla="*/ 2147483647 h 3164"/>
              <a:gd name="T4" fmla="*/ 0 60000 65536"/>
              <a:gd name="T5" fmla="*/ 0 60000 65536"/>
              <a:gd name="T6" fmla="*/ 0 w 4"/>
              <a:gd name="T7" fmla="*/ 0 h 3164"/>
              <a:gd name="T8" fmla="*/ 4 w 4"/>
              <a:gd name="T9" fmla="*/ 3164 h 31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64">
                <a:moveTo>
                  <a:pt x="4" y="0"/>
                </a:moveTo>
                <a:lnTo>
                  <a:pt x="0" y="3164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23" name="Freeform 35"/>
          <p:cNvSpPr>
            <a:spLocks/>
          </p:cNvSpPr>
          <p:nvPr/>
        </p:nvSpPr>
        <p:spPr bwMode="auto">
          <a:xfrm>
            <a:off x="787400" y="1168400"/>
            <a:ext cx="1588" cy="5035550"/>
          </a:xfrm>
          <a:custGeom>
            <a:avLst/>
            <a:gdLst>
              <a:gd name="T0" fmla="*/ 0 w 1"/>
              <a:gd name="T1" fmla="*/ 0 h 3172"/>
              <a:gd name="T2" fmla="*/ 0 w 1"/>
              <a:gd name="T3" fmla="*/ 2147483647 h 3172"/>
              <a:gd name="T4" fmla="*/ 0 60000 65536"/>
              <a:gd name="T5" fmla="*/ 0 60000 65536"/>
              <a:gd name="T6" fmla="*/ 0 w 1"/>
              <a:gd name="T7" fmla="*/ 0 h 3172"/>
              <a:gd name="T8" fmla="*/ 1 w 1"/>
              <a:gd name="T9" fmla="*/ 3172 h 31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72">
                <a:moveTo>
                  <a:pt x="0" y="0"/>
                </a:moveTo>
                <a:lnTo>
                  <a:pt x="0" y="317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24" name="Freeform 36"/>
          <p:cNvSpPr>
            <a:spLocks/>
          </p:cNvSpPr>
          <p:nvPr/>
        </p:nvSpPr>
        <p:spPr bwMode="auto">
          <a:xfrm>
            <a:off x="476250" y="1168400"/>
            <a:ext cx="1588" cy="5022850"/>
          </a:xfrm>
          <a:custGeom>
            <a:avLst/>
            <a:gdLst>
              <a:gd name="T0" fmla="*/ 0 w 1"/>
              <a:gd name="T1" fmla="*/ 0 h 3164"/>
              <a:gd name="T2" fmla="*/ 0 w 1"/>
              <a:gd name="T3" fmla="*/ 2147483647 h 3164"/>
              <a:gd name="T4" fmla="*/ 0 60000 65536"/>
              <a:gd name="T5" fmla="*/ 0 60000 65536"/>
              <a:gd name="T6" fmla="*/ 0 w 1"/>
              <a:gd name="T7" fmla="*/ 0 h 3164"/>
              <a:gd name="T8" fmla="*/ 1 w 1"/>
              <a:gd name="T9" fmla="*/ 3164 h 31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64">
                <a:moveTo>
                  <a:pt x="0" y="0"/>
                </a:moveTo>
                <a:lnTo>
                  <a:pt x="0" y="3164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25" name="Freeform 37"/>
          <p:cNvSpPr>
            <a:spLocks/>
          </p:cNvSpPr>
          <p:nvPr/>
        </p:nvSpPr>
        <p:spPr bwMode="auto">
          <a:xfrm>
            <a:off x="101600" y="3695700"/>
            <a:ext cx="5080000" cy="1588"/>
          </a:xfrm>
          <a:custGeom>
            <a:avLst/>
            <a:gdLst>
              <a:gd name="T0" fmla="*/ 0 w 3200"/>
              <a:gd name="T1" fmla="*/ 0 h 1"/>
              <a:gd name="T2" fmla="*/ 2147483647 w 3200"/>
              <a:gd name="T3" fmla="*/ 0 h 1"/>
              <a:gd name="T4" fmla="*/ 0 60000 65536"/>
              <a:gd name="T5" fmla="*/ 0 60000 65536"/>
              <a:gd name="T6" fmla="*/ 0 w 3200"/>
              <a:gd name="T7" fmla="*/ 0 h 1"/>
              <a:gd name="T8" fmla="*/ 3200 w 3200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200" h="1">
                <a:moveTo>
                  <a:pt x="0" y="0"/>
                </a:moveTo>
                <a:lnTo>
                  <a:pt x="3200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26" name="Line 38"/>
          <p:cNvSpPr>
            <a:spLocks noChangeShapeType="1"/>
          </p:cNvSpPr>
          <p:nvPr/>
        </p:nvSpPr>
        <p:spPr bwMode="auto">
          <a:xfrm flipV="1">
            <a:off x="2643188" y="1146175"/>
            <a:ext cx="0" cy="50403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27" name="Text Box 39"/>
          <p:cNvSpPr txBox="1">
            <a:spLocks noChangeArrowheads="1"/>
          </p:cNvSpPr>
          <p:nvPr/>
        </p:nvSpPr>
        <p:spPr bwMode="auto">
          <a:xfrm>
            <a:off x="2859088" y="36655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2328" name="Text Box 40"/>
          <p:cNvSpPr txBox="1">
            <a:spLocks noChangeArrowheads="1"/>
          </p:cNvSpPr>
          <p:nvPr/>
        </p:nvSpPr>
        <p:spPr bwMode="auto">
          <a:xfrm>
            <a:off x="2819400" y="3657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1</a:t>
            </a:r>
          </a:p>
        </p:txBody>
      </p:sp>
      <p:sp>
        <p:nvSpPr>
          <p:cNvPr id="12329" name="Text Box 41"/>
          <p:cNvSpPr txBox="1">
            <a:spLocks noChangeArrowheads="1"/>
          </p:cNvSpPr>
          <p:nvPr/>
        </p:nvSpPr>
        <p:spPr bwMode="auto">
          <a:xfrm>
            <a:off x="2355850" y="3657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0</a:t>
            </a:r>
          </a:p>
        </p:txBody>
      </p:sp>
      <p:sp>
        <p:nvSpPr>
          <p:cNvPr id="12330" name="Text Box 42"/>
          <p:cNvSpPr txBox="1">
            <a:spLocks noChangeArrowheads="1"/>
          </p:cNvSpPr>
          <p:nvPr/>
        </p:nvSpPr>
        <p:spPr bwMode="auto">
          <a:xfrm>
            <a:off x="4800600" y="3595688"/>
            <a:ext cx="3825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х</a:t>
            </a:r>
          </a:p>
        </p:txBody>
      </p:sp>
      <p:sp>
        <p:nvSpPr>
          <p:cNvPr id="12331" name="Text Box 43"/>
          <p:cNvSpPr txBox="1">
            <a:spLocks noChangeArrowheads="1"/>
          </p:cNvSpPr>
          <p:nvPr/>
        </p:nvSpPr>
        <p:spPr bwMode="auto">
          <a:xfrm>
            <a:off x="2209800" y="990600"/>
            <a:ext cx="3825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у</a:t>
            </a:r>
          </a:p>
        </p:txBody>
      </p:sp>
      <p:graphicFrame>
        <p:nvGraphicFramePr>
          <p:cNvPr id="245804" name="Object 44"/>
          <p:cNvGraphicFramePr>
            <a:graphicFrameLocks noChangeAspect="1"/>
          </p:cNvGraphicFramePr>
          <p:nvPr/>
        </p:nvGraphicFramePr>
        <p:xfrm>
          <a:off x="5370513" y="1219200"/>
          <a:ext cx="2136775" cy="588963"/>
        </p:xfrm>
        <a:graphic>
          <a:graphicData uri="http://schemas.openxmlformats.org/presentationml/2006/ole">
            <p:oleObj spid="_x0000_s4098" name="Формула" r:id="rId4" imgW="736600" imgH="203200" progId="Equation.3">
              <p:embed/>
            </p:oleObj>
          </a:graphicData>
        </a:graphic>
      </p:graphicFrame>
      <p:sp>
        <p:nvSpPr>
          <p:cNvPr id="12333" name="Text Box 45"/>
          <p:cNvSpPr txBox="1">
            <a:spLocks noChangeArrowheads="1"/>
          </p:cNvSpPr>
          <p:nvPr/>
        </p:nvSpPr>
        <p:spPr bwMode="auto">
          <a:xfrm>
            <a:off x="2057400" y="609600"/>
            <a:ext cx="617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у = х</a:t>
            </a:r>
            <a:r>
              <a:rPr lang="ru-RU" sz="2400" b="1" baseline="30000"/>
              <a:t>-3</a:t>
            </a:r>
            <a:r>
              <a:rPr lang="ru-RU" sz="2400" b="1"/>
              <a:t>,    у = х</a:t>
            </a:r>
            <a:r>
              <a:rPr lang="ru-RU" sz="2400" b="1" baseline="30000"/>
              <a:t>-5 </a:t>
            </a:r>
            <a:r>
              <a:rPr lang="ru-RU" sz="2400" b="1"/>
              <a:t>,</a:t>
            </a:r>
            <a:r>
              <a:rPr lang="ru-RU" sz="2400" b="1" baseline="30000"/>
              <a:t>       </a:t>
            </a:r>
            <a:r>
              <a:rPr lang="ru-RU" sz="2400" b="1"/>
              <a:t>у = х</a:t>
            </a:r>
            <a:r>
              <a:rPr lang="ru-RU" sz="2400" b="1" baseline="30000"/>
              <a:t>-7</a:t>
            </a:r>
            <a:r>
              <a:rPr lang="ru-RU" sz="2400" b="1"/>
              <a:t>,   у = х</a:t>
            </a:r>
            <a:r>
              <a:rPr lang="ru-RU" sz="2400" b="1" baseline="30000"/>
              <a:t>-9</a:t>
            </a:r>
            <a:r>
              <a:rPr lang="ru-RU" sz="2400" b="1"/>
              <a:t>,  …                     </a:t>
            </a:r>
          </a:p>
        </p:txBody>
      </p:sp>
      <p:graphicFrame>
        <p:nvGraphicFramePr>
          <p:cNvPr id="245806" name="Object 46"/>
          <p:cNvGraphicFramePr>
            <a:graphicFrameLocks noChangeAspect="1"/>
          </p:cNvGraphicFramePr>
          <p:nvPr/>
        </p:nvGraphicFramePr>
        <p:xfrm>
          <a:off x="5221288" y="2133600"/>
          <a:ext cx="2319337" cy="588963"/>
        </p:xfrm>
        <a:graphic>
          <a:graphicData uri="http://schemas.openxmlformats.org/presentationml/2006/ole">
            <p:oleObj spid="_x0000_s4099" name="Формула" r:id="rId5" imgW="799753" imgH="203112" progId="Equation.3">
              <p:embed/>
            </p:oleObj>
          </a:graphicData>
        </a:graphic>
      </p:graphicFrame>
      <p:sp>
        <p:nvSpPr>
          <p:cNvPr id="245807" name="Freeform 47"/>
          <p:cNvSpPr>
            <a:spLocks/>
          </p:cNvSpPr>
          <p:nvPr/>
        </p:nvSpPr>
        <p:spPr bwMode="auto">
          <a:xfrm>
            <a:off x="177800" y="3695700"/>
            <a:ext cx="4775200" cy="1588"/>
          </a:xfrm>
          <a:custGeom>
            <a:avLst/>
            <a:gdLst>
              <a:gd name="T0" fmla="*/ 0 w 3008"/>
              <a:gd name="T1" fmla="*/ 0 h 1"/>
              <a:gd name="T2" fmla="*/ 2147483647 w 3008"/>
              <a:gd name="T3" fmla="*/ 0 h 1"/>
              <a:gd name="T4" fmla="*/ 0 60000 65536"/>
              <a:gd name="T5" fmla="*/ 0 60000 65536"/>
              <a:gd name="T6" fmla="*/ 0 w 3008"/>
              <a:gd name="T7" fmla="*/ 0 h 1"/>
              <a:gd name="T8" fmla="*/ 3008 w 3008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08" h="1">
                <a:moveTo>
                  <a:pt x="0" y="0"/>
                </a:moveTo>
                <a:lnTo>
                  <a:pt x="3008" y="0"/>
                </a:lnTo>
              </a:path>
            </a:pathLst>
          </a:custGeom>
          <a:noFill/>
          <a:ln w="38100">
            <a:solidFill>
              <a:srgbClr val="33CC33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5808" name="Freeform 48"/>
          <p:cNvSpPr>
            <a:spLocks/>
          </p:cNvSpPr>
          <p:nvPr/>
        </p:nvSpPr>
        <p:spPr bwMode="auto">
          <a:xfrm>
            <a:off x="2628900" y="1358900"/>
            <a:ext cx="12700" cy="4978400"/>
          </a:xfrm>
          <a:custGeom>
            <a:avLst/>
            <a:gdLst>
              <a:gd name="T0" fmla="*/ 0 w 8"/>
              <a:gd name="T1" fmla="*/ 2147483647 h 3136"/>
              <a:gd name="T2" fmla="*/ 2147483647 w 8"/>
              <a:gd name="T3" fmla="*/ 0 h 3136"/>
              <a:gd name="T4" fmla="*/ 0 60000 65536"/>
              <a:gd name="T5" fmla="*/ 0 60000 65536"/>
              <a:gd name="T6" fmla="*/ 0 w 8"/>
              <a:gd name="T7" fmla="*/ 0 h 3136"/>
              <a:gd name="T8" fmla="*/ 8 w 8"/>
              <a:gd name="T9" fmla="*/ 3136 h 31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3136">
                <a:moveTo>
                  <a:pt x="0" y="3136"/>
                </a:moveTo>
                <a:lnTo>
                  <a:pt x="8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5809" name="Text Box 49"/>
          <p:cNvSpPr txBox="1">
            <a:spLocks noChangeArrowheads="1"/>
          </p:cNvSpPr>
          <p:nvPr/>
        </p:nvSpPr>
        <p:spPr bwMode="auto">
          <a:xfrm>
            <a:off x="5181600" y="2819400"/>
            <a:ext cx="3352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Функция у=х</a:t>
            </a:r>
            <a:r>
              <a:rPr lang="ru-RU" sz="2400" b="1" baseline="30000"/>
              <a:t>-(2</a:t>
            </a:r>
            <a:r>
              <a:rPr lang="en-US" sz="2400" b="1" baseline="30000"/>
              <a:t>n</a:t>
            </a:r>
            <a:r>
              <a:rPr lang="ru-RU" sz="2400" b="1" baseline="30000"/>
              <a:t>-1)</a:t>
            </a:r>
            <a:r>
              <a:rPr lang="en-US" sz="2400" b="1"/>
              <a:t> </a:t>
            </a:r>
            <a:r>
              <a:rPr lang="ru-RU" sz="2400" b="1"/>
              <a:t>нечётная, </a:t>
            </a:r>
          </a:p>
          <a:p>
            <a:r>
              <a:rPr lang="ru-RU" sz="2400" b="1"/>
              <a:t>т.к. (</a:t>
            </a:r>
            <a:r>
              <a:rPr lang="ru-RU" sz="2400" b="1">
                <a:solidFill>
                  <a:srgbClr val="FF0000"/>
                </a:solidFill>
              </a:rPr>
              <a:t>–</a:t>
            </a:r>
            <a:r>
              <a:rPr lang="ru-RU" sz="2400" b="1"/>
              <a:t>х)</a:t>
            </a:r>
            <a:r>
              <a:rPr lang="ru-RU" sz="2400" b="1" baseline="30000"/>
              <a:t>–(2</a:t>
            </a:r>
            <a:r>
              <a:rPr lang="en-US" sz="2400" b="1" baseline="30000"/>
              <a:t>n</a:t>
            </a:r>
            <a:r>
              <a:rPr lang="ru-RU" sz="2400" b="1" baseline="30000"/>
              <a:t>-1)</a:t>
            </a:r>
            <a:r>
              <a:rPr lang="ru-RU" sz="2400" b="1"/>
              <a:t> = </a:t>
            </a:r>
            <a:r>
              <a:rPr lang="ru-RU" sz="2400" b="1">
                <a:solidFill>
                  <a:srgbClr val="FF0000"/>
                </a:solidFill>
              </a:rPr>
              <a:t>–</a:t>
            </a:r>
            <a:r>
              <a:rPr lang="ru-RU" sz="2400" b="1"/>
              <a:t>х</a:t>
            </a:r>
            <a:r>
              <a:rPr lang="ru-RU" sz="2400" b="1" baseline="30000"/>
              <a:t>–(2</a:t>
            </a:r>
            <a:r>
              <a:rPr lang="en-US" sz="2400" b="1" baseline="30000"/>
              <a:t>n</a:t>
            </a:r>
            <a:r>
              <a:rPr lang="ru-RU" sz="2400" b="1" baseline="30000"/>
              <a:t>-1)</a:t>
            </a:r>
            <a:endParaRPr lang="ru-RU" sz="2400" b="1"/>
          </a:p>
        </p:txBody>
      </p:sp>
      <p:grpSp>
        <p:nvGrpSpPr>
          <p:cNvPr id="3" name="Group 50"/>
          <p:cNvGrpSpPr>
            <a:grpSpLocks/>
          </p:cNvGrpSpPr>
          <p:nvPr/>
        </p:nvGrpSpPr>
        <p:grpSpPr bwMode="auto">
          <a:xfrm>
            <a:off x="5181600" y="4267200"/>
            <a:ext cx="3962400" cy="1066800"/>
            <a:chOff x="3264" y="2496"/>
            <a:chExt cx="2256" cy="672"/>
          </a:xfrm>
        </p:grpSpPr>
        <p:sp>
          <p:nvSpPr>
            <p:cNvPr id="12359" name="Text Box 51"/>
            <p:cNvSpPr txBox="1">
              <a:spLocks noChangeArrowheads="1"/>
            </p:cNvSpPr>
            <p:nvPr/>
          </p:nvSpPr>
          <p:spPr bwMode="auto">
            <a:xfrm>
              <a:off x="3264" y="2496"/>
              <a:ext cx="2256" cy="6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/>
                <a:t>Функция убывает на </a:t>
              </a:r>
            </a:p>
            <a:p>
              <a:endParaRPr lang="ru-RU" sz="1200" b="1"/>
            </a:p>
            <a:p>
              <a:r>
                <a:rPr lang="ru-RU" sz="2400" b="1"/>
                <a:t>промежутке </a:t>
              </a:r>
            </a:p>
          </p:txBody>
        </p:sp>
        <p:graphicFrame>
          <p:nvGraphicFramePr>
            <p:cNvPr id="12360" name="Object 52"/>
            <p:cNvGraphicFramePr>
              <a:graphicFrameLocks noChangeAspect="1"/>
            </p:cNvGraphicFramePr>
            <p:nvPr/>
          </p:nvGraphicFramePr>
          <p:xfrm>
            <a:off x="4560" y="2784"/>
            <a:ext cx="864" cy="384"/>
          </p:xfrm>
          <a:graphic>
            <a:graphicData uri="http://schemas.openxmlformats.org/presentationml/2006/ole">
              <p:oleObj spid="_x0000_s4102" name="Формула" r:id="rId6" imgW="457002" imgH="203112" progId="Equation.3">
                <p:embed/>
              </p:oleObj>
            </a:graphicData>
          </a:graphic>
        </p:graphicFrame>
      </p:grpSp>
      <p:sp>
        <p:nvSpPr>
          <p:cNvPr id="12339" name="Oval 57"/>
          <p:cNvSpPr>
            <a:spLocks noChangeArrowheads="1"/>
          </p:cNvSpPr>
          <p:nvPr/>
        </p:nvSpPr>
        <p:spPr bwMode="auto">
          <a:xfrm>
            <a:off x="2590800" y="3657600"/>
            <a:ext cx="76200" cy="762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4" name="Group 81"/>
          <p:cNvGrpSpPr>
            <a:grpSpLocks/>
          </p:cNvGrpSpPr>
          <p:nvPr/>
        </p:nvGrpSpPr>
        <p:grpSpPr bwMode="auto">
          <a:xfrm>
            <a:off x="304800" y="1371600"/>
            <a:ext cx="4657725" cy="4648200"/>
            <a:chOff x="192" y="864"/>
            <a:chExt cx="2934" cy="2928"/>
          </a:xfrm>
        </p:grpSpPr>
        <p:sp>
          <p:nvSpPr>
            <p:cNvPr id="12357" name="Freeform 80"/>
            <p:cNvSpPr>
              <a:spLocks/>
            </p:cNvSpPr>
            <p:nvPr/>
          </p:nvSpPr>
          <p:spPr bwMode="auto">
            <a:xfrm flipH="1">
              <a:off x="1728" y="864"/>
              <a:ext cx="1398" cy="1392"/>
            </a:xfrm>
            <a:custGeom>
              <a:avLst/>
              <a:gdLst>
                <a:gd name="T0" fmla="*/ 0 w 1398"/>
                <a:gd name="T1" fmla="*/ 1392 h 1392"/>
                <a:gd name="T2" fmla="*/ 798 w 1398"/>
                <a:gd name="T3" fmla="*/ 1374 h 1392"/>
                <a:gd name="T4" fmla="*/ 1158 w 1398"/>
                <a:gd name="T5" fmla="*/ 1338 h 1392"/>
                <a:gd name="T6" fmla="*/ 1308 w 1398"/>
                <a:gd name="T7" fmla="*/ 1236 h 1392"/>
                <a:gd name="T8" fmla="*/ 1362 w 1398"/>
                <a:gd name="T9" fmla="*/ 1002 h 1392"/>
                <a:gd name="T10" fmla="*/ 1380 w 1398"/>
                <a:gd name="T11" fmla="*/ 660 h 1392"/>
                <a:gd name="T12" fmla="*/ 1392 w 1398"/>
                <a:gd name="T13" fmla="*/ 330 h 1392"/>
                <a:gd name="T14" fmla="*/ 1398 w 1398"/>
                <a:gd name="T15" fmla="*/ 0 h 13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98"/>
                <a:gd name="T25" fmla="*/ 0 h 1392"/>
                <a:gd name="T26" fmla="*/ 1398 w 1398"/>
                <a:gd name="T27" fmla="*/ 1392 h 139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98" h="1392">
                  <a:moveTo>
                    <a:pt x="0" y="1392"/>
                  </a:moveTo>
                  <a:cubicBezTo>
                    <a:pt x="133" y="1389"/>
                    <a:pt x="605" y="1383"/>
                    <a:pt x="798" y="1374"/>
                  </a:cubicBezTo>
                  <a:cubicBezTo>
                    <a:pt x="991" y="1365"/>
                    <a:pt x="1073" y="1361"/>
                    <a:pt x="1158" y="1338"/>
                  </a:cubicBezTo>
                  <a:cubicBezTo>
                    <a:pt x="1243" y="1315"/>
                    <a:pt x="1274" y="1292"/>
                    <a:pt x="1308" y="1236"/>
                  </a:cubicBezTo>
                  <a:cubicBezTo>
                    <a:pt x="1342" y="1180"/>
                    <a:pt x="1350" y="1098"/>
                    <a:pt x="1362" y="1002"/>
                  </a:cubicBezTo>
                  <a:cubicBezTo>
                    <a:pt x="1374" y="906"/>
                    <a:pt x="1375" y="772"/>
                    <a:pt x="1380" y="660"/>
                  </a:cubicBezTo>
                  <a:cubicBezTo>
                    <a:pt x="1385" y="548"/>
                    <a:pt x="1389" y="440"/>
                    <a:pt x="1392" y="330"/>
                  </a:cubicBezTo>
                  <a:cubicBezTo>
                    <a:pt x="1395" y="220"/>
                    <a:pt x="1397" y="69"/>
                    <a:pt x="1398" y="0"/>
                  </a:cubicBezTo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58" name="Freeform 59"/>
            <p:cNvSpPr>
              <a:spLocks/>
            </p:cNvSpPr>
            <p:nvPr/>
          </p:nvSpPr>
          <p:spPr bwMode="auto">
            <a:xfrm flipV="1">
              <a:off x="192" y="2400"/>
              <a:ext cx="1398" cy="1392"/>
            </a:xfrm>
            <a:custGeom>
              <a:avLst/>
              <a:gdLst>
                <a:gd name="T0" fmla="*/ 0 w 1398"/>
                <a:gd name="T1" fmla="*/ 1392 h 1392"/>
                <a:gd name="T2" fmla="*/ 798 w 1398"/>
                <a:gd name="T3" fmla="*/ 1374 h 1392"/>
                <a:gd name="T4" fmla="*/ 1158 w 1398"/>
                <a:gd name="T5" fmla="*/ 1338 h 1392"/>
                <a:gd name="T6" fmla="*/ 1308 w 1398"/>
                <a:gd name="T7" fmla="*/ 1236 h 1392"/>
                <a:gd name="T8" fmla="*/ 1362 w 1398"/>
                <a:gd name="T9" fmla="*/ 1002 h 1392"/>
                <a:gd name="T10" fmla="*/ 1380 w 1398"/>
                <a:gd name="T11" fmla="*/ 660 h 1392"/>
                <a:gd name="T12" fmla="*/ 1392 w 1398"/>
                <a:gd name="T13" fmla="*/ 330 h 1392"/>
                <a:gd name="T14" fmla="*/ 1398 w 1398"/>
                <a:gd name="T15" fmla="*/ 0 h 13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98"/>
                <a:gd name="T25" fmla="*/ 0 h 1392"/>
                <a:gd name="T26" fmla="*/ 1398 w 1398"/>
                <a:gd name="T27" fmla="*/ 1392 h 139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98" h="1392">
                  <a:moveTo>
                    <a:pt x="0" y="1392"/>
                  </a:moveTo>
                  <a:cubicBezTo>
                    <a:pt x="133" y="1389"/>
                    <a:pt x="605" y="1383"/>
                    <a:pt x="798" y="1374"/>
                  </a:cubicBezTo>
                  <a:cubicBezTo>
                    <a:pt x="991" y="1365"/>
                    <a:pt x="1073" y="1361"/>
                    <a:pt x="1158" y="1338"/>
                  </a:cubicBezTo>
                  <a:cubicBezTo>
                    <a:pt x="1243" y="1315"/>
                    <a:pt x="1274" y="1292"/>
                    <a:pt x="1308" y="1236"/>
                  </a:cubicBezTo>
                  <a:cubicBezTo>
                    <a:pt x="1342" y="1180"/>
                    <a:pt x="1350" y="1098"/>
                    <a:pt x="1362" y="1002"/>
                  </a:cubicBezTo>
                  <a:cubicBezTo>
                    <a:pt x="1374" y="906"/>
                    <a:pt x="1375" y="772"/>
                    <a:pt x="1380" y="660"/>
                  </a:cubicBezTo>
                  <a:cubicBezTo>
                    <a:pt x="1385" y="548"/>
                    <a:pt x="1389" y="440"/>
                    <a:pt x="1392" y="330"/>
                  </a:cubicBezTo>
                  <a:cubicBezTo>
                    <a:pt x="1395" y="220"/>
                    <a:pt x="1397" y="69"/>
                    <a:pt x="1398" y="0"/>
                  </a:cubicBezTo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341" name="Oval 61"/>
          <p:cNvSpPr>
            <a:spLocks noChangeArrowheads="1"/>
          </p:cNvSpPr>
          <p:nvPr/>
        </p:nvSpPr>
        <p:spPr bwMode="auto">
          <a:xfrm>
            <a:off x="2895600" y="3352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" name="Group 62"/>
          <p:cNvGrpSpPr>
            <a:grpSpLocks/>
          </p:cNvGrpSpPr>
          <p:nvPr/>
        </p:nvGrpSpPr>
        <p:grpSpPr bwMode="auto">
          <a:xfrm>
            <a:off x="371475" y="4343400"/>
            <a:ext cx="4724400" cy="1171575"/>
            <a:chOff x="-102" y="2862"/>
            <a:chExt cx="2976" cy="786"/>
          </a:xfrm>
        </p:grpSpPr>
        <p:graphicFrame>
          <p:nvGraphicFramePr>
            <p:cNvPr id="12354" name="Object 63"/>
            <p:cNvGraphicFramePr>
              <a:graphicFrameLocks noChangeAspect="1"/>
            </p:cNvGraphicFramePr>
            <p:nvPr/>
          </p:nvGraphicFramePr>
          <p:xfrm>
            <a:off x="-102" y="3037"/>
            <a:ext cx="1356" cy="491"/>
          </p:xfrm>
          <a:graphic>
            <a:graphicData uri="http://schemas.openxmlformats.org/presentationml/2006/ole">
              <p:oleObj spid="_x0000_s4100" name="Формула" r:id="rId7" imgW="736280" imgH="266584" progId="Equation.3">
                <p:embed/>
              </p:oleObj>
            </a:graphicData>
          </a:graphic>
        </p:graphicFrame>
        <p:graphicFrame>
          <p:nvGraphicFramePr>
            <p:cNvPr id="12355" name="Object 64"/>
            <p:cNvGraphicFramePr>
              <a:graphicFrameLocks noChangeAspect="1"/>
            </p:cNvGraphicFramePr>
            <p:nvPr/>
          </p:nvGraphicFramePr>
          <p:xfrm>
            <a:off x="1685" y="2862"/>
            <a:ext cx="1189" cy="786"/>
          </p:xfrm>
          <a:graphic>
            <a:graphicData uri="http://schemas.openxmlformats.org/presentationml/2006/ole">
              <p:oleObj spid="_x0000_s4101" name="Формула" r:id="rId8" imgW="596641" imgH="393529" progId="Equation.3">
                <p:embed/>
              </p:oleObj>
            </a:graphicData>
          </a:graphic>
        </p:graphicFrame>
        <p:sp>
          <p:nvSpPr>
            <p:cNvPr id="12356" name="AutoShape 65"/>
            <p:cNvSpPr>
              <a:spLocks noChangeArrowheads="1"/>
            </p:cNvSpPr>
            <p:nvPr/>
          </p:nvSpPr>
          <p:spPr bwMode="auto">
            <a:xfrm>
              <a:off x="1104" y="3168"/>
              <a:ext cx="624" cy="240"/>
            </a:xfrm>
            <a:prstGeom prst="leftRightArrow">
              <a:avLst>
                <a:gd name="adj1" fmla="val 50000"/>
                <a:gd name="adj2" fmla="val 52000"/>
              </a:avLst>
            </a:prstGeom>
            <a:gradFill rotWithShape="1">
              <a:gsLst>
                <a:gs pos="0">
                  <a:srgbClr val="000000"/>
                </a:gs>
                <a:gs pos="20000">
                  <a:srgbClr val="0A128C"/>
                </a:gs>
                <a:gs pos="35001">
                  <a:srgbClr val="181CC7"/>
                </a:gs>
                <a:gs pos="44000">
                  <a:srgbClr val="7005D4"/>
                </a:gs>
                <a:gs pos="50000">
                  <a:srgbClr val="8C3D91"/>
                </a:gs>
                <a:gs pos="56000">
                  <a:srgbClr val="7005D4"/>
                </a:gs>
                <a:gs pos="64999">
                  <a:srgbClr val="181CC7"/>
                </a:gs>
                <a:gs pos="80000">
                  <a:srgbClr val="0A128C"/>
                </a:gs>
                <a:gs pos="100000">
                  <a:srgbClr val="000000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2343" name="Oval 69"/>
          <p:cNvSpPr>
            <a:spLocks noChangeArrowheads="1"/>
          </p:cNvSpPr>
          <p:nvPr/>
        </p:nvSpPr>
        <p:spPr bwMode="auto">
          <a:xfrm>
            <a:off x="2286000" y="39624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6" name="Group 70"/>
          <p:cNvGrpSpPr>
            <a:grpSpLocks/>
          </p:cNvGrpSpPr>
          <p:nvPr/>
        </p:nvGrpSpPr>
        <p:grpSpPr bwMode="auto">
          <a:xfrm rot="17396008" flipH="1">
            <a:off x="-820737" y="2268537"/>
            <a:ext cx="723900" cy="1825625"/>
            <a:chOff x="3797" y="754"/>
            <a:chExt cx="852" cy="1931"/>
          </a:xfrm>
        </p:grpSpPr>
        <p:sp>
          <p:nvSpPr>
            <p:cNvPr id="12350" name="Freeform 71"/>
            <p:cNvSpPr>
              <a:spLocks/>
            </p:cNvSpPr>
            <p:nvPr/>
          </p:nvSpPr>
          <p:spPr bwMode="auto">
            <a:xfrm rot="78698">
              <a:off x="3797" y="754"/>
              <a:ext cx="852" cy="1909"/>
            </a:xfrm>
            <a:custGeom>
              <a:avLst/>
              <a:gdLst>
                <a:gd name="T0" fmla="*/ 0 w 1252"/>
                <a:gd name="T1" fmla="*/ 1 h 3125"/>
                <a:gd name="T2" fmla="*/ 1 w 1252"/>
                <a:gd name="T3" fmla="*/ 0 h 3125"/>
                <a:gd name="T4" fmla="*/ 1 w 1252"/>
                <a:gd name="T5" fmla="*/ 1 h 3125"/>
                <a:gd name="T6" fmla="*/ 1 w 1252"/>
                <a:gd name="T7" fmla="*/ 1 h 3125"/>
                <a:gd name="T8" fmla="*/ 1 w 1252"/>
                <a:gd name="T9" fmla="*/ 1 h 3125"/>
                <a:gd name="T10" fmla="*/ 0 w 1252"/>
                <a:gd name="T11" fmla="*/ 1 h 31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52"/>
                <a:gd name="T19" fmla="*/ 0 h 3125"/>
                <a:gd name="T20" fmla="*/ 1252 w 1252"/>
                <a:gd name="T21" fmla="*/ 3125 h 31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52" h="3125">
                  <a:moveTo>
                    <a:pt x="0" y="90"/>
                  </a:moveTo>
                  <a:lnTo>
                    <a:pt x="227" y="0"/>
                  </a:lnTo>
                  <a:lnTo>
                    <a:pt x="1179" y="2540"/>
                  </a:lnTo>
                  <a:lnTo>
                    <a:pt x="1252" y="3125"/>
                  </a:lnTo>
                  <a:lnTo>
                    <a:pt x="952" y="2630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5832" name="Freeform 72"/>
            <p:cNvSpPr>
              <a:spLocks/>
            </p:cNvSpPr>
            <p:nvPr/>
          </p:nvSpPr>
          <p:spPr bwMode="auto">
            <a:xfrm rot="78698">
              <a:off x="4428" y="2314"/>
              <a:ext cx="215" cy="371"/>
            </a:xfrm>
            <a:custGeom>
              <a:avLst/>
              <a:gdLst/>
              <a:ahLst/>
              <a:cxnLst>
                <a:cxn ang="0">
                  <a:pos x="316" y="608"/>
                </a:cxn>
                <a:cxn ang="0">
                  <a:pos x="227" y="0"/>
                </a:cxn>
                <a:cxn ang="0">
                  <a:pos x="0" y="90"/>
                </a:cxn>
                <a:cxn ang="0">
                  <a:pos x="316" y="608"/>
                </a:cxn>
              </a:cxnLst>
              <a:rect l="0" t="0" r="r" b="b"/>
              <a:pathLst>
                <a:path w="316" h="608">
                  <a:moveTo>
                    <a:pt x="316" y="608"/>
                  </a:moveTo>
                  <a:lnTo>
                    <a:pt x="227" y="0"/>
                  </a:lnTo>
                  <a:lnTo>
                    <a:pt x="0" y="90"/>
                  </a:lnTo>
                  <a:lnTo>
                    <a:pt x="316" y="608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FF9900"/>
                </a:gs>
                <a:gs pos="100000">
                  <a:schemeClr val="bg1"/>
                </a:gs>
              </a:gsLst>
              <a:lin ang="2700000" scaled="1"/>
            </a:gradFill>
            <a:ln w="9525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52" name="Freeform 73"/>
            <p:cNvSpPr>
              <a:spLocks/>
            </p:cNvSpPr>
            <p:nvPr/>
          </p:nvSpPr>
          <p:spPr bwMode="auto">
            <a:xfrm rot="78698">
              <a:off x="4554" y="2536"/>
              <a:ext cx="82" cy="141"/>
            </a:xfrm>
            <a:custGeom>
              <a:avLst/>
              <a:gdLst>
                <a:gd name="T0" fmla="*/ 1 w 121"/>
                <a:gd name="T1" fmla="*/ 0 h 230"/>
                <a:gd name="T2" fmla="*/ 0 w 121"/>
                <a:gd name="T3" fmla="*/ 1 h 230"/>
                <a:gd name="T4" fmla="*/ 1 w 121"/>
                <a:gd name="T5" fmla="*/ 1 h 230"/>
                <a:gd name="T6" fmla="*/ 1 w 121"/>
                <a:gd name="T7" fmla="*/ 0 h 2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1"/>
                <a:gd name="T13" fmla="*/ 0 h 230"/>
                <a:gd name="T14" fmla="*/ 121 w 121"/>
                <a:gd name="T15" fmla="*/ 230 h 2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1" h="230">
                  <a:moveTo>
                    <a:pt x="85" y="0"/>
                  </a:moveTo>
                  <a:lnTo>
                    <a:pt x="0" y="25"/>
                  </a:lnTo>
                  <a:lnTo>
                    <a:pt x="121" y="23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53" name="Freeform 74"/>
            <p:cNvSpPr>
              <a:spLocks/>
            </p:cNvSpPr>
            <p:nvPr/>
          </p:nvSpPr>
          <p:spPr bwMode="auto">
            <a:xfrm rot="78698">
              <a:off x="3866" y="765"/>
              <a:ext cx="744" cy="1595"/>
            </a:xfrm>
            <a:custGeom>
              <a:avLst/>
              <a:gdLst>
                <a:gd name="T0" fmla="*/ 1 w 1094"/>
                <a:gd name="T1" fmla="*/ 1 h 2612"/>
                <a:gd name="T2" fmla="*/ 1 w 1094"/>
                <a:gd name="T3" fmla="*/ 1 h 2612"/>
                <a:gd name="T4" fmla="*/ 1 w 1094"/>
                <a:gd name="T5" fmla="*/ 1 h 2612"/>
                <a:gd name="T6" fmla="*/ 1 w 1094"/>
                <a:gd name="T7" fmla="*/ 0 h 2612"/>
                <a:gd name="T8" fmla="*/ 0 w 1094"/>
                <a:gd name="T9" fmla="*/ 1 h 2612"/>
                <a:gd name="T10" fmla="*/ 1 w 1094"/>
                <a:gd name="T11" fmla="*/ 1 h 26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94"/>
                <a:gd name="T19" fmla="*/ 0 h 2612"/>
                <a:gd name="T20" fmla="*/ 1094 w 1094"/>
                <a:gd name="T21" fmla="*/ 2612 h 26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94" h="2612">
                  <a:moveTo>
                    <a:pt x="867" y="2612"/>
                  </a:moveTo>
                  <a:lnTo>
                    <a:pt x="1094" y="2522"/>
                  </a:lnTo>
                  <a:lnTo>
                    <a:pt x="1016" y="2554"/>
                  </a:lnTo>
                  <a:lnTo>
                    <a:pt x="84" y="0"/>
                  </a:lnTo>
                  <a:lnTo>
                    <a:pt x="0" y="30"/>
                  </a:lnTo>
                  <a:lnTo>
                    <a:pt x="940" y="2584"/>
                  </a:lnTo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" name="Group 75"/>
          <p:cNvGrpSpPr>
            <a:grpSpLocks/>
          </p:cNvGrpSpPr>
          <p:nvPr/>
        </p:nvGrpSpPr>
        <p:grpSpPr bwMode="auto">
          <a:xfrm rot="4203992">
            <a:off x="3065463" y="-398463"/>
            <a:ext cx="723900" cy="1825625"/>
            <a:chOff x="3797" y="754"/>
            <a:chExt cx="852" cy="1931"/>
          </a:xfrm>
        </p:grpSpPr>
        <p:sp>
          <p:nvSpPr>
            <p:cNvPr id="12346" name="Freeform 76"/>
            <p:cNvSpPr>
              <a:spLocks/>
            </p:cNvSpPr>
            <p:nvPr/>
          </p:nvSpPr>
          <p:spPr bwMode="auto">
            <a:xfrm rot="78698">
              <a:off x="3797" y="754"/>
              <a:ext cx="852" cy="1909"/>
            </a:xfrm>
            <a:custGeom>
              <a:avLst/>
              <a:gdLst>
                <a:gd name="T0" fmla="*/ 0 w 1252"/>
                <a:gd name="T1" fmla="*/ 1 h 3125"/>
                <a:gd name="T2" fmla="*/ 1 w 1252"/>
                <a:gd name="T3" fmla="*/ 0 h 3125"/>
                <a:gd name="T4" fmla="*/ 1 w 1252"/>
                <a:gd name="T5" fmla="*/ 1 h 3125"/>
                <a:gd name="T6" fmla="*/ 1 w 1252"/>
                <a:gd name="T7" fmla="*/ 1 h 3125"/>
                <a:gd name="T8" fmla="*/ 1 w 1252"/>
                <a:gd name="T9" fmla="*/ 1 h 3125"/>
                <a:gd name="T10" fmla="*/ 0 w 1252"/>
                <a:gd name="T11" fmla="*/ 1 h 31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52"/>
                <a:gd name="T19" fmla="*/ 0 h 3125"/>
                <a:gd name="T20" fmla="*/ 1252 w 1252"/>
                <a:gd name="T21" fmla="*/ 3125 h 31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52" h="3125">
                  <a:moveTo>
                    <a:pt x="0" y="90"/>
                  </a:moveTo>
                  <a:lnTo>
                    <a:pt x="227" y="0"/>
                  </a:lnTo>
                  <a:lnTo>
                    <a:pt x="1179" y="2540"/>
                  </a:lnTo>
                  <a:lnTo>
                    <a:pt x="1252" y="3125"/>
                  </a:lnTo>
                  <a:lnTo>
                    <a:pt x="952" y="2630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5837" name="Freeform 77"/>
            <p:cNvSpPr>
              <a:spLocks/>
            </p:cNvSpPr>
            <p:nvPr/>
          </p:nvSpPr>
          <p:spPr bwMode="auto">
            <a:xfrm rot="78698">
              <a:off x="4395" y="2362"/>
              <a:ext cx="219" cy="371"/>
            </a:xfrm>
            <a:custGeom>
              <a:avLst/>
              <a:gdLst/>
              <a:ahLst/>
              <a:cxnLst>
                <a:cxn ang="0">
                  <a:pos x="316" y="608"/>
                </a:cxn>
                <a:cxn ang="0">
                  <a:pos x="227" y="0"/>
                </a:cxn>
                <a:cxn ang="0">
                  <a:pos x="0" y="90"/>
                </a:cxn>
                <a:cxn ang="0">
                  <a:pos x="316" y="608"/>
                </a:cxn>
              </a:cxnLst>
              <a:rect l="0" t="0" r="r" b="b"/>
              <a:pathLst>
                <a:path w="316" h="608">
                  <a:moveTo>
                    <a:pt x="316" y="608"/>
                  </a:moveTo>
                  <a:lnTo>
                    <a:pt x="227" y="0"/>
                  </a:lnTo>
                  <a:lnTo>
                    <a:pt x="0" y="90"/>
                  </a:lnTo>
                  <a:lnTo>
                    <a:pt x="316" y="608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FF9900"/>
                </a:gs>
                <a:gs pos="100000">
                  <a:schemeClr val="bg1"/>
                </a:gs>
              </a:gsLst>
              <a:lin ang="2700000" scaled="1"/>
            </a:gradFill>
            <a:ln w="9525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48" name="Freeform 78"/>
            <p:cNvSpPr>
              <a:spLocks/>
            </p:cNvSpPr>
            <p:nvPr/>
          </p:nvSpPr>
          <p:spPr bwMode="auto">
            <a:xfrm rot="78698">
              <a:off x="4554" y="2536"/>
              <a:ext cx="82" cy="141"/>
            </a:xfrm>
            <a:custGeom>
              <a:avLst/>
              <a:gdLst>
                <a:gd name="T0" fmla="*/ 1 w 121"/>
                <a:gd name="T1" fmla="*/ 0 h 230"/>
                <a:gd name="T2" fmla="*/ 0 w 121"/>
                <a:gd name="T3" fmla="*/ 1 h 230"/>
                <a:gd name="T4" fmla="*/ 1 w 121"/>
                <a:gd name="T5" fmla="*/ 1 h 230"/>
                <a:gd name="T6" fmla="*/ 1 w 121"/>
                <a:gd name="T7" fmla="*/ 0 h 2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1"/>
                <a:gd name="T13" fmla="*/ 0 h 230"/>
                <a:gd name="T14" fmla="*/ 121 w 121"/>
                <a:gd name="T15" fmla="*/ 230 h 2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1" h="230">
                  <a:moveTo>
                    <a:pt x="85" y="0"/>
                  </a:moveTo>
                  <a:lnTo>
                    <a:pt x="0" y="25"/>
                  </a:lnTo>
                  <a:lnTo>
                    <a:pt x="121" y="23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49" name="Freeform 79"/>
            <p:cNvSpPr>
              <a:spLocks/>
            </p:cNvSpPr>
            <p:nvPr/>
          </p:nvSpPr>
          <p:spPr bwMode="auto">
            <a:xfrm rot="78698">
              <a:off x="3866" y="765"/>
              <a:ext cx="744" cy="1595"/>
            </a:xfrm>
            <a:custGeom>
              <a:avLst/>
              <a:gdLst>
                <a:gd name="T0" fmla="*/ 1 w 1094"/>
                <a:gd name="T1" fmla="*/ 1 h 2612"/>
                <a:gd name="T2" fmla="*/ 1 w 1094"/>
                <a:gd name="T3" fmla="*/ 1 h 2612"/>
                <a:gd name="T4" fmla="*/ 1 w 1094"/>
                <a:gd name="T5" fmla="*/ 1 h 2612"/>
                <a:gd name="T6" fmla="*/ 1 w 1094"/>
                <a:gd name="T7" fmla="*/ 0 h 2612"/>
                <a:gd name="T8" fmla="*/ 0 w 1094"/>
                <a:gd name="T9" fmla="*/ 1 h 2612"/>
                <a:gd name="T10" fmla="*/ 1 w 1094"/>
                <a:gd name="T11" fmla="*/ 1 h 26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94"/>
                <a:gd name="T19" fmla="*/ 0 h 2612"/>
                <a:gd name="T20" fmla="*/ 1094 w 1094"/>
                <a:gd name="T21" fmla="*/ 2612 h 26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94" h="2612">
                  <a:moveTo>
                    <a:pt x="867" y="2612"/>
                  </a:moveTo>
                  <a:lnTo>
                    <a:pt x="1094" y="2522"/>
                  </a:lnTo>
                  <a:lnTo>
                    <a:pt x="1016" y="2554"/>
                  </a:lnTo>
                  <a:lnTo>
                    <a:pt x="84" y="0"/>
                  </a:lnTo>
                  <a:lnTo>
                    <a:pt x="0" y="30"/>
                  </a:lnTo>
                  <a:lnTo>
                    <a:pt x="940" y="2584"/>
                  </a:lnTo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5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5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45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458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45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245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458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C 0.02292 -0.00093 0.04566 -0.00186 0.075 3.7037E-6 C 0.10417 0.00185 0.15 0.00555 0.175 0.01111 C 0.2 0.01666 0.21389 0.01851 0.225 0.03333 C 0.23611 0.04814 0.23733 0.07222 0.24167 0.1 C 0.24584 0.12777 0.24844 0.1574 0.24983 0.2 C 0.25139 0.24259 0.24983 0.32963 0.24983 0.35555 " pathEditMode="relative" rAng="0" ptsTypes="aaaaaaA">
                                      <p:cBhvr>
                                        <p:cTn id="4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" y="177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2.22222E-6 C -0.00208 0.07685 -0.00417 0.15371 5.55112E-17 0.21111 C 0.00417 0.26852 0.00278 0.32037 0.025 0.34445 C 0.04722 0.36852 0.09306 0.35371 0.13333 0.35556 C 0.17361 0.35741 0.24167 0.35556 0.26667 0.35556 C 0.29167 0.35556 0.2875 0.35556 0.28333 0.35556 " pathEditMode="relative" rAng="0" ptsTypes="aaaaaA">
                                      <p:cBhvr>
                                        <p:cTn id="6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" y="184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7" grpId="0" animBg="1"/>
      <p:bldP spid="245807" grpId="1" animBg="1"/>
      <p:bldP spid="245808" grpId="0" animBg="1"/>
      <p:bldP spid="245808" grpId="1" animBg="1"/>
      <p:bldP spid="24580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5"/>
          <p:cNvSpPr txBox="1">
            <a:spLocks noChangeArrowheads="1"/>
          </p:cNvSpPr>
          <p:nvPr/>
        </p:nvSpPr>
        <p:spPr bwMode="auto">
          <a:xfrm>
            <a:off x="3924300" y="-315913"/>
            <a:ext cx="542925" cy="1006476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6000" b="1">
                <a:latin typeface="Times New Roman" pitchFamily="18" charset="0"/>
              </a:rPr>
              <a:t>y</a:t>
            </a:r>
            <a:endParaRPr lang="ru-RU" sz="6000" b="1">
              <a:latin typeface="Times New Roman" pitchFamily="18" charset="0"/>
            </a:endParaRPr>
          </a:p>
        </p:txBody>
      </p:sp>
      <p:sp>
        <p:nvSpPr>
          <p:cNvPr id="13315" name="Line 6"/>
          <p:cNvSpPr>
            <a:spLocks noChangeShapeType="1"/>
          </p:cNvSpPr>
          <p:nvPr/>
        </p:nvSpPr>
        <p:spPr bwMode="auto">
          <a:xfrm>
            <a:off x="296863" y="3429000"/>
            <a:ext cx="8470900" cy="15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13316" name="Line 7"/>
          <p:cNvSpPr>
            <a:spLocks noChangeShapeType="1"/>
          </p:cNvSpPr>
          <p:nvPr/>
        </p:nvSpPr>
        <p:spPr bwMode="auto">
          <a:xfrm flipV="1">
            <a:off x="4572000" y="139700"/>
            <a:ext cx="0" cy="6534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13317" name="Text Box 8"/>
          <p:cNvSpPr txBox="1">
            <a:spLocks noChangeArrowheads="1"/>
          </p:cNvSpPr>
          <p:nvPr/>
        </p:nvSpPr>
        <p:spPr bwMode="auto">
          <a:xfrm>
            <a:off x="8128000" y="3429000"/>
            <a:ext cx="809625" cy="1006475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6000" b="1">
                <a:latin typeface="Times New Roman" pitchFamily="18" charset="0"/>
              </a:rPr>
              <a:t>x</a:t>
            </a:r>
            <a:endParaRPr lang="ru-RU" sz="6000" b="1">
              <a:latin typeface="Times New Roman" pitchFamily="18" charset="0"/>
            </a:endParaRPr>
          </a:p>
        </p:txBody>
      </p:sp>
      <p:sp>
        <p:nvSpPr>
          <p:cNvPr id="13318" name="Line 9"/>
          <p:cNvSpPr>
            <a:spLocks noChangeShapeType="1"/>
          </p:cNvSpPr>
          <p:nvPr/>
        </p:nvSpPr>
        <p:spPr bwMode="auto">
          <a:xfrm>
            <a:off x="5157788" y="3429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19" name="Line 10"/>
          <p:cNvSpPr>
            <a:spLocks noChangeShapeType="1"/>
          </p:cNvSpPr>
          <p:nvPr/>
        </p:nvSpPr>
        <p:spPr bwMode="auto">
          <a:xfrm>
            <a:off x="228600" y="3048000"/>
            <a:ext cx="8640763" cy="158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0" name="Line 11"/>
          <p:cNvSpPr>
            <a:spLocks noChangeShapeType="1"/>
          </p:cNvSpPr>
          <p:nvPr/>
        </p:nvSpPr>
        <p:spPr bwMode="auto">
          <a:xfrm>
            <a:off x="244475" y="2697163"/>
            <a:ext cx="8686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1" name="Line 12"/>
          <p:cNvSpPr>
            <a:spLocks noChangeShapeType="1"/>
          </p:cNvSpPr>
          <p:nvPr/>
        </p:nvSpPr>
        <p:spPr bwMode="auto">
          <a:xfrm>
            <a:off x="258763" y="2332038"/>
            <a:ext cx="86407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2" name="Line 13"/>
          <p:cNvSpPr>
            <a:spLocks noChangeShapeType="1"/>
          </p:cNvSpPr>
          <p:nvPr/>
        </p:nvSpPr>
        <p:spPr bwMode="auto">
          <a:xfrm>
            <a:off x="228600" y="1981200"/>
            <a:ext cx="86407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3" name="Line 14"/>
          <p:cNvSpPr>
            <a:spLocks noChangeShapeType="1"/>
          </p:cNvSpPr>
          <p:nvPr/>
        </p:nvSpPr>
        <p:spPr bwMode="auto">
          <a:xfrm>
            <a:off x="244475" y="1616075"/>
            <a:ext cx="86709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4" name="Line 15"/>
          <p:cNvSpPr>
            <a:spLocks noChangeShapeType="1"/>
          </p:cNvSpPr>
          <p:nvPr/>
        </p:nvSpPr>
        <p:spPr bwMode="auto">
          <a:xfrm>
            <a:off x="228600" y="1249363"/>
            <a:ext cx="87026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5" name="Line 16"/>
          <p:cNvSpPr>
            <a:spLocks noChangeShapeType="1"/>
          </p:cNvSpPr>
          <p:nvPr/>
        </p:nvSpPr>
        <p:spPr bwMode="auto">
          <a:xfrm>
            <a:off x="228600" y="884238"/>
            <a:ext cx="86407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6" name="Line 17"/>
          <p:cNvSpPr>
            <a:spLocks noChangeShapeType="1"/>
          </p:cNvSpPr>
          <p:nvPr/>
        </p:nvSpPr>
        <p:spPr bwMode="auto">
          <a:xfrm>
            <a:off x="244475" y="533400"/>
            <a:ext cx="86709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7" name="Line 18"/>
          <p:cNvSpPr>
            <a:spLocks noChangeShapeType="1"/>
          </p:cNvSpPr>
          <p:nvPr/>
        </p:nvSpPr>
        <p:spPr bwMode="auto">
          <a:xfrm>
            <a:off x="244475" y="198438"/>
            <a:ext cx="8670925" cy="3016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8" name="Line 19"/>
          <p:cNvSpPr>
            <a:spLocks noChangeShapeType="1"/>
          </p:cNvSpPr>
          <p:nvPr/>
        </p:nvSpPr>
        <p:spPr bwMode="auto">
          <a:xfrm>
            <a:off x="198438" y="3779838"/>
            <a:ext cx="8686800" cy="1428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9" name="Line 20"/>
          <p:cNvSpPr>
            <a:spLocks noChangeShapeType="1"/>
          </p:cNvSpPr>
          <p:nvPr/>
        </p:nvSpPr>
        <p:spPr bwMode="auto">
          <a:xfrm>
            <a:off x="228600" y="4130675"/>
            <a:ext cx="86407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0" name="Line 21"/>
          <p:cNvSpPr>
            <a:spLocks noChangeShapeType="1"/>
          </p:cNvSpPr>
          <p:nvPr/>
        </p:nvSpPr>
        <p:spPr bwMode="auto">
          <a:xfrm flipV="1">
            <a:off x="212725" y="4495800"/>
            <a:ext cx="8656638" cy="158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1" name="Line 22"/>
          <p:cNvSpPr>
            <a:spLocks noChangeShapeType="1"/>
          </p:cNvSpPr>
          <p:nvPr/>
        </p:nvSpPr>
        <p:spPr bwMode="auto">
          <a:xfrm>
            <a:off x="0" y="4860925"/>
            <a:ext cx="88995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2" name="Line 23"/>
          <p:cNvSpPr>
            <a:spLocks noChangeShapeType="1"/>
          </p:cNvSpPr>
          <p:nvPr/>
        </p:nvSpPr>
        <p:spPr bwMode="auto">
          <a:xfrm>
            <a:off x="212725" y="5211763"/>
            <a:ext cx="87026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3" name="Line 24"/>
          <p:cNvSpPr>
            <a:spLocks noChangeShapeType="1"/>
          </p:cNvSpPr>
          <p:nvPr/>
        </p:nvSpPr>
        <p:spPr bwMode="auto">
          <a:xfrm>
            <a:off x="228600" y="5578475"/>
            <a:ext cx="8626475" cy="1428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4" name="Line 25"/>
          <p:cNvSpPr>
            <a:spLocks noChangeShapeType="1"/>
          </p:cNvSpPr>
          <p:nvPr/>
        </p:nvSpPr>
        <p:spPr bwMode="auto">
          <a:xfrm>
            <a:off x="212725" y="5927725"/>
            <a:ext cx="867251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5" name="Line 26"/>
          <p:cNvSpPr>
            <a:spLocks noChangeShapeType="1"/>
          </p:cNvSpPr>
          <p:nvPr/>
        </p:nvSpPr>
        <p:spPr bwMode="auto">
          <a:xfrm>
            <a:off x="228600" y="6294438"/>
            <a:ext cx="8518525" cy="1428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6" name="Line 27"/>
          <p:cNvSpPr>
            <a:spLocks noChangeShapeType="1"/>
          </p:cNvSpPr>
          <p:nvPr/>
        </p:nvSpPr>
        <p:spPr bwMode="auto">
          <a:xfrm>
            <a:off x="212725" y="6659563"/>
            <a:ext cx="865663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70"/>
          <p:cNvGrpSpPr>
            <a:grpSpLocks/>
          </p:cNvGrpSpPr>
          <p:nvPr/>
        </p:nvGrpSpPr>
        <p:grpSpPr bwMode="auto">
          <a:xfrm>
            <a:off x="2235200" y="139700"/>
            <a:ext cx="4470400" cy="3175000"/>
            <a:chOff x="1408" y="88"/>
            <a:chExt cx="2816" cy="2000"/>
          </a:xfrm>
        </p:grpSpPr>
        <p:sp>
          <p:nvSpPr>
            <p:cNvPr id="13375" name="Freeform 4"/>
            <p:cNvSpPr>
              <a:spLocks/>
            </p:cNvSpPr>
            <p:nvPr/>
          </p:nvSpPr>
          <p:spPr bwMode="auto">
            <a:xfrm>
              <a:off x="3104" y="120"/>
              <a:ext cx="1120" cy="1968"/>
            </a:xfrm>
            <a:custGeom>
              <a:avLst/>
              <a:gdLst>
                <a:gd name="T0" fmla="*/ 0 w 1120"/>
                <a:gd name="T1" fmla="*/ 0 h 1968"/>
                <a:gd name="T2" fmla="*/ 64 w 1120"/>
                <a:gd name="T3" fmla="*/ 848 h 1968"/>
                <a:gd name="T4" fmla="*/ 223 w 1120"/>
                <a:gd name="T5" fmla="*/ 1578 h 1968"/>
                <a:gd name="T6" fmla="*/ 592 w 1120"/>
                <a:gd name="T7" fmla="*/ 1872 h 1968"/>
                <a:gd name="T8" fmla="*/ 1120 w 1120"/>
                <a:gd name="T9" fmla="*/ 1968 h 19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20"/>
                <a:gd name="T16" fmla="*/ 0 h 1968"/>
                <a:gd name="T17" fmla="*/ 1120 w 1120"/>
                <a:gd name="T18" fmla="*/ 1968 h 19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20" h="1968">
                  <a:moveTo>
                    <a:pt x="0" y="0"/>
                  </a:moveTo>
                  <a:cubicBezTo>
                    <a:pt x="11" y="144"/>
                    <a:pt x="27" y="585"/>
                    <a:pt x="64" y="848"/>
                  </a:cubicBezTo>
                  <a:cubicBezTo>
                    <a:pt x="101" y="1111"/>
                    <a:pt x="135" y="1407"/>
                    <a:pt x="223" y="1578"/>
                  </a:cubicBezTo>
                  <a:cubicBezTo>
                    <a:pt x="311" y="1749"/>
                    <a:pt x="443" y="1807"/>
                    <a:pt x="592" y="1872"/>
                  </a:cubicBezTo>
                  <a:cubicBezTo>
                    <a:pt x="741" y="1937"/>
                    <a:pt x="1010" y="1948"/>
                    <a:pt x="1120" y="1968"/>
                  </a:cubicBezTo>
                </a:path>
              </a:pathLst>
            </a:custGeom>
            <a:noFill/>
            <a:ln w="28575">
              <a:solidFill>
                <a:srgbClr val="3399FF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3376" name="Freeform 3"/>
            <p:cNvSpPr>
              <a:spLocks/>
            </p:cNvSpPr>
            <p:nvPr/>
          </p:nvSpPr>
          <p:spPr bwMode="auto">
            <a:xfrm>
              <a:off x="1408" y="88"/>
              <a:ext cx="1280" cy="2000"/>
            </a:xfrm>
            <a:custGeom>
              <a:avLst/>
              <a:gdLst>
                <a:gd name="T0" fmla="*/ 1280 w 1280"/>
                <a:gd name="T1" fmla="*/ 0 h 2000"/>
                <a:gd name="T2" fmla="*/ 1168 w 1280"/>
                <a:gd name="T3" fmla="*/ 1040 h 2000"/>
                <a:gd name="T4" fmla="*/ 1008 w 1280"/>
                <a:gd name="T5" fmla="*/ 1632 h 2000"/>
                <a:gd name="T6" fmla="*/ 576 w 1280"/>
                <a:gd name="T7" fmla="*/ 1936 h 2000"/>
                <a:gd name="T8" fmla="*/ 0 w 1280"/>
                <a:gd name="T9" fmla="*/ 2000 h 2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80"/>
                <a:gd name="T16" fmla="*/ 0 h 2000"/>
                <a:gd name="T17" fmla="*/ 1280 w 1280"/>
                <a:gd name="T18" fmla="*/ 2000 h 2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80" h="2000">
                  <a:moveTo>
                    <a:pt x="1280" y="0"/>
                  </a:moveTo>
                  <a:cubicBezTo>
                    <a:pt x="1261" y="173"/>
                    <a:pt x="1213" y="768"/>
                    <a:pt x="1168" y="1040"/>
                  </a:cubicBezTo>
                  <a:cubicBezTo>
                    <a:pt x="1123" y="1312"/>
                    <a:pt x="1107" y="1483"/>
                    <a:pt x="1008" y="1632"/>
                  </a:cubicBezTo>
                  <a:cubicBezTo>
                    <a:pt x="909" y="1781"/>
                    <a:pt x="744" y="1875"/>
                    <a:pt x="576" y="1936"/>
                  </a:cubicBezTo>
                  <a:cubicBezTo>
                    <a:pt x="408" y="1997"/>
                    <a:pt x="120" y="1987"/>
                    <a:pt x="0" y="2000"/>
                  </a:cubicBezTo>
                </a:path>
              </a:pathLst>
            </a:custGeom>
            <a:noFill/>
            <a:ln w="28575">
              <a:solidFill>
                <a:srgbClr val="3399FF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13338" name="Line 28"/>
          <p:cNvSpPr>
            <a:spLocks noChangeShapeType="1"/>
          </p:cNvSpPr>
          <p:nvPr/>
        </p:nvSpPr>
        <p:spPr bwMode="auto">
          <a:xfrm flipH="1">
            <a:off x="4953000" y="228600"/>
            <a:ext cx="15875" cy="64325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9" name="Line 29"/>
          <p:cNvSpPr>
            <a:spLocks noChangeShapeType="1"/>
          </p:cNvSpPr>
          <p:nvPr/>
        </p:nvSpPr>
        <p:spPr bwMode="auto">
          <a:xfrm>
            <a:off x="5273675" y="198438"/>
            <a:ext cx="0" cy="646112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40" name="Line 30"/>
          <p:cNvSpPr>
            <a:spLocks noChangeShapeType="1"/>
          </p:cNvSpPr>
          <p:nvPr/>
        </p:nvSpPr>
        <p:spPr bwMode="auto">
          <a:xfrm>
            <a:off x="5622925" y="228600"/>
            <a:ext cx="14288" cy="64166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41" name="Line 31"/>
          <p:cNvSpPr>
            <a:spLocks noChangeShapeType="1"/>
          </p:cNvSpPr>
          <p:nvPr/>
        </p:nvSpPr>
        <p:spPr bwMode="auto">
          <a:xfrm>
            <a:off x="5989638" y="212725"/>
            <a:ext cx="0" cy="6400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42" name="Line 32"/>
          <p:cNvSpPr>
            <a:spLocks noChangeShapeType="1"/>
          </p:cNvSpPr>
          <p:nvPr/>
        </p:nvSpPr>
        <p:spPr bwMode="auto">
          <a:xfrm>
            <a:off x="6340475" y="228600"/>
            <a:ext cx="15875" cy="64166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43" name="Line 33"/>
          <p:cNvSpPr>
            <a:spLocks noChangeShapeType="1"/>
          </p:cNvSpPr>
          <p:nvPr/>
        </p:nvSpPr>
        <p:spPr bwMode="auto">
          <a:xfrm>
            <a:off x="6705600" y="198438"/>
            <a:ext cx="30163" cy="643096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44" name="Line 34"/>
          <p:cNvSpPr>
            <a:spLocks noChangeShapeType="1"/>
          </p:cNvSpPr>
          <p:nvPr/>
        </p:nvSpPr>
        <p:spPr bwMode="auto">
          <a:xfrm>
            <a:off x="7056438" y="212725"/>
            <a:ext cx="30162" cy="64166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45" name="Line 35"/>
          <p:cNvSpPr>
            <a:spLocks noChangeShapeType="1"/>
          </p:cNvSpPr>
          <p:nvPr/>
        </p:nvSpPr>
        <p:spPr bwMode="auto">
          <a:xfrm>
            <a:off x="7437438" y="212725"/>
            <a:ext cx="0" cy="644683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46" name="Line 36"/>
          <p:cNvSpPr>
            <a:spLocks noChangeShapeType="1"/>
          </p:cNvSpPr>
          <p:nvPr/>
        </p:nvSpPr>
        <p:spPr bwMode="auto">
          <a:xfrm>
            <a:off x="7788275" y="212725"/>
            <a:ext cx="0" cy="6400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47" name="Line 37"/>
          <p:cNvSpPr>
            <a:spLocks noChangeShapeType="1"/>
          </p:cNvSpPr>
          <p:nvPr/>
        </p:nvSpPr>
        <p:spPr bwMode="auto">
          <a:xfrm>
            <a:off x="8137525" y="212725"/>
            <a:ext cx="15875" cy="64325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48" name="Line 38"/>
          <p:cNvSpPr>
            <a:spLocks noChangeShapeType="1"/>
          </p:cNvSpPr>
          <p:nvPr/>
        </p:nvSpPr>
        <p:spPr bwMode="auto">
          <a:xfrm>
            <a:off x="8474075" y="212725"/>
            <a:ext cx="14288" cy="644683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49" name="Line 39"/>
          <p:cNvSpPr>
            <a:spLocks noChangeShapeType="1"/>
          </p:cNvSpPr>
          <p:nvPr/>
        </p:nvSpPr>
        <p:spPr bwMode="auto">
          <a:xfrm>
            <a:off x="8793163" y="212725"/>
            <a:ext cx="30162" cy="64325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50" name="Line 40"/>
          <p:cNvSpPr>
            <a:spLocks noChangeShapeType="1"/>
          </p:cNvSpPr>
          <p:nvPr/>
        </p:nvSpPr>
        <p:spPr bwMode="auto">
          <a:xfrm>
            <a:off x="4206875" y="198438"/>
            <a:ext cx="0" cy="646112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51" name="Line 41"/>
          <p:cNvSpPr>
            <a:spLocks noChangeShapeType="1"/>
          </p:cNvSpPr>
          <p:nvPr/>
        </p:nvSpPr>
        <p:spPr bwMode="auto">
          <a:xfrm>
            <a:off x="3840163" y="204788"/>
            <a:ext cx="0" cy="644048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52" name="Line 42"/>
          <p:cNvSpPr>
            <a:spLocks noChangeShapeType="1"/>
          </p:cNvSpPr>
          <p:nvPr/>
        </p:nvSpPr>
        <p:spPr bwMode="auto">
          <a:xfrm>
            <a:off x="3444875" y="182563"/>
            <a:ext cx="30163" cy="6477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53" name="Line 43"/>
          <p:cNvSpPr>
            <a:spLocks noChangeShapeType="1"/>
          </p:cNvSpPr>
          <p:nvPr/>
        </p:nvSpPr>
        <p:spPr bwMode="auto">
          <a:xfrm>
            <a:off x="3108325" y="182563"/>
            <a:ext cx="15875" cy="644683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54" name="Line 44"/>
          <p:cNvSpPr>
            <a:spLocks noChangeShapeType="1"/>
          </p:cNvSpPr>
          <p:nvPr/>
        </p:nvSpPr>
        <p:spPr bwMode="auto">
          <a:xfrm>
            <a:off x="2759075" y="182563"/>
            <a:ext cx="0" cy="644683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55" name="Line 45"/>
          <p:cNvSpPr>
            <a:spLocks noChangeShapeType="1"/>
          </p:cNvSpPr>
          <p:nvPr/>
        </p:nvSpPr>
        <p:spPr bwMode="auto">
          <a:xfrm>
            <a:off x="2379663" y="204788"/>
            <a:ext cx="12700" cy="6470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56" name="Line 46"/>
          <p:cNvSpPr>
            <a:spLocks noChangeShapeType="1"/>
          </p:cNvSpPr>
          <p:nvPr/>
        </p:nvSpPr>
        <p:spPr bwMode="auto">
          <a:xfrm>
            <a:off x="2025650" y="198438"/>
            <a:ext cx="1588" cy="646112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57" name="Line 47"/>
          <p:cNvSpPr>
            <a:spLocks noChangeShapeType="1"/>
          </p:cNvSpPr>
          <p:nvPr/>
        </p:nvSpPr>
        <p:spPr bwMode="auto">
          <a:xfrm flipH="1">
            <a:off x="1646238" y="182563"/>
            <a:ext cx="14287" cy="643096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58" name="Line 48"/>
          <p:cNvSpPr>
            <a:spLocks noChangeShapeType="1"/>
          </p:cNvSpPr>
          <p:nvPr/>
        </p:nvSpPr>
        <p:spPr bwMode="auto">
          <a:xfrm>
            <a:off x="1295400" y="182563"/>
            <a:ext cx="0" cy="646271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59" name="Line 49"/>
          <p:cNvSpPr>
            <a:spLocks noChangeShapeType="1"/>
          </p:cNvSpPr>
          <p:nvPr/>
        </p:nvSpPr>
        <p:spPr bwMode="auto">
          <a:xfrm>
            <a:off x="931863" y="204788"/>
            <a:ext cx="28575" cy="644048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60" name="Line 50"/>
          <p:cNvSpPr>
            <a:spLocks noChangeShapeType="1"/>
          </p:cNvSpPr>
          <p:nvPr/>
        </p:nvSpPr>
        <p:spPr bwMode="auto">
          <a:xfrm>
            <a:off x="579438" y="182563"/>
            <a:ext cx="14287" cy="6477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61" name="Line 51"/>
          <p:cNvSpPr>
            <a:spLocks noChangeShapeType="1"/>
          </p:cNvSpPr>
          <p:nvPr/>
        </p:nvSpPr>
        <p:spPr bwMode="auto">
          <a:xfrm>
            <a:off x="242888" y="157163"/>
            <a:ext cx="1587" cy="65024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62" name="Text Box 52"/>
          <p:cNvSpPr txBox="1">
            <a:spLocks noChangeArrowheads="1"/>
          </p:cNvSpPr>
          <p:nvPr/>
        </p:nvSpPr>
        <p:spPr bwMode="auto">
          <a:xfrm>
            <a:off x="2771775" y="3284538"/>
            <a:ext cx="3581400" cy="914400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5400">
                <a:latin typeface="Times New Roman" pitchFamily="18" charset="0"/>
              </a:rPr>
              <a:t>   -</a:t>
            </a:r>
            <a:r>
              <a:rPr lang="ru-RU" sz="4800" b="1">
                <a:latin typeface="Times New Roman" pitchFamily="18" charset="0"/>
              </a:rPr>
              <a:t>1  0    1  2</a:t>
            </a:r>
          </a:p>
        </p:txBody>
      </p:sp>
      <p:sp>
        <p:nvSpPr>
          <p:cNvPr id="244795" name="Text Box 59"/>
          <p:cNvSpPr txBox="1">
            <a:spLocks noChangeArrowheads="1"/>
          </p:cNvSpPr>
          <p:nvPr/>
        </p:nvSpPr>
        <p:spPr bwMode="auto">
          <a:xfrm>
            <a:off x="5181600" y="609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FF0000"/>
                </a:solidFill>
              </a:rPr>
              <a:t>у = х</a:t>
            </a:r>
            <a:r>
              <a:rPr lang="ru-RU" sz="2400" b="1" baseline="30000">
                <a:solidFill>
                  <a:srgbClr val="FF0000"/>
                </a:solidFill>
              </a:rPr>
              <a:t>-4</a:t>
            </a:r>
            <a:endParaRPr lang="ru-RU" sz="2400" b="1">
              <a:solidFill>
                <a:srgbClr val="FF0000"/>
              </a:solidFill>
            </a:endParaRPr>
          </a:p>
        </p:txBody>
      </p:sp>
      <p:grpSp>
        <p:nvGrpSpPr>
          <p:cNvPr id="3" name="Group 62"/>
          <p:cNvGrpSpPr>
            <a:grpSpLocks/>
          </p:cNvGrpSpPr>
          <p:nvPr/>
        </p:nvGrpSpPr>
        <p:grpSpPr bwMode="auto">
          <a:xfrm>
            <a:off x="2743200" y="63500"/>
            <a:ext cx="3962400" cy="3302000"/>
            <a:chOff x="1728" y="40"/>
            <a:chExt cx="2496" cy="2080"/>
          </a:xfrm>
        </p:grpSpPr>
        <p:sp>
          <p:nvSpPr>
            <p:cNvPr id="13373" name="Freeform 60"/>
            <p:cNvSpPr>
              <a:spLocks/>
            </p:cNvSpPr>
            <p:nvPr/>
          </p:nvSpPr>
          <p:spPr bwMode="auto">
            <a:xfrm>
              <a:off x="3152" y="40"/>
              <a:ext cx="1072" cy="2080"/>
            </a:xfrm>
            <a:custGeom>
              <a:avLst/>
              <a:gdLst>
                <a:gd name="T0" fmla="*/ 0 w 1072"/>
                <a:gd name="T1" fmla="*/ 0 h 2080"/>
                <a:gd name="T2" fmla="*/ 48 w 1072"/>
                <a:gd name="T3" fmla="*/ 816 h 2080"/>
                <a:gd name="T4" fmla="*/ 176 w 1072"/>
                <a:gd name="T5" fmla="*/ 1648 h 2080"/>
                <a:gd name="T6" fmla="*/ 368 w 1072"/>
                <a:gd name="T7" fmla="*/ 1936 h 2080"/>
                <a:gd name="T8" fmla="*/ 640 w 1072"/>
                <a:gd name="T9" fmla="*/ 2048 h 2080"/>
                <a:gd name="T10" fmla="*/ 1072 w 1072"/>
                <a:gd name="T11" fmla="*/ 2080 h 20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2"/>
                <a:gd name="T19" fmla="*/ 0 h 2080"/>
                <a:gd name="T20" fmla="*/ 1072 w 1072"/>
                <a:gd name="T21" fmla="*/ 2080 h 20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2" h="2080">
                  <a:moveTo>
                    <a:pt x="0" y="0"/>
                  </a:moveTo>
                  <a:cubicBezTo>
                    <a:pt x="5" y="136"/>
                    <a:pt x="19" y="541"/>
                    <a:pt x="48" y="816"/>
                  </a:cubicBezTo>
                  <a:cubicBezTo>
                    <a:pt x="77" y="1091"/>
                    <a:pt x="123" y="1461"/>
                    <a:pt x="176" y="1648"/>
                  </a:cubicBezTo>
                  <a:cubicBezTo>
                    <a:pt x="229" y="1835"/>
                    <a:pt x="291" y="1869"/>
                    <a:pt x="368" y="1936"/>
                  </a:cubicBezTo>
                  <a:cubicBezTo>
                    <a:pt x="445" y="2003"/>
                    <a:pt x="523" y="2024"/>
                    <a:pt x="640" y="2048"/>
                  </a:cubicBezTo>
                  <a:cubicBezTo>
                    <a:pt x="757" y="2072"/>
                    <a:pt x="982" y="2073"/>
                    <a:pt x="1072" y="2080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74" name="Freeform 61"/>
            <p:cNvSpPr>
              <a:spLocks/>
            </p:cNvSpPr>
            <p:nvPr/>
          </p:nvSpPr>
          <p:spPr bwMode="auto">
            <a:xfrm flipH="1">
              <a:off x="1728" y="48"/>
              <a:ext cx="880" cy="2072"/>
            </a:xfrm>
            <a:custGeom>
              <a:avLst/>
              <a:gdLst>
                <a:gd name="T0" fmla="*/ 0 w 880"/>
                <a:gd name="T1" fmla="*/ 0 h 2072"/>
                <a:gd name="T2" fmla="*/ 48 w 880"/>
                <a:gd name="T3" fmla="*/ 816 h 2072"/>
                <a:gd name="T4" fmla="*/ 176 w 880"/>
                <a:gd name="T5" fmla="*/ 1648 h 2072"/>
                <a:gd name="T6" fmla="*/ 352 w 880"/>
                <a:gd name="T7" fmla="*/ 1928 h 2072"/>
                <a:gd name="T8" fmla="*/ 608 w 880"/>
                <a:gd name="T9" fmla="*/ 2032 h 2072"/>
                <a:gd name="T10" fmla="*/ 880 w 880"/>
                <a:gd name="T11" fmla="*/ 2072 h 20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80"/>
                <a:gd name="T19" fmla="*/ 0 h 2072"/>
                <a:gd name="T20" fmla="*/ 880 w 880"/>
                <a:gd name="T21" fmla="*/ 2072 h 20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80" h="2072">
                  <a:moveTo>
                    <a:pt x="0" y="0"/>
                  </a:moveTo>
                  <a:cubicBezTo>
                    <a:pt x="5" y="136"/>
                    <a:pt x="19" y="541"/>
                    <a:pt x="48" y="816"/>
                  </a:cubicBezTo>
                  <a:cubicBezTo>
                    <a:pt x="77" y="1091"/>
                    <a:pt x="125" y="1463"/>
                    <a:pt x="176" y="1648"/>
                  </a:cubicBezTo>
                  <a:cubicBezTo>
                    <a:pt x="227" y="1833"/>
                    <a:pt x="280" y="1864"/>
                    <a:pt x="352" y="1928"/>
                  </a:cubicBezTo>
                  <a:cubicBezTo>
                    <a:pt x="424" y="1992"/>
                    <a:pt x="520" y="2008"/>
                    <a:pt x="608" y="2032"/>
                  </a:cubicBezTo>
                  <a:cubicBezTo>
                    <a:pt x="696" y="2056"/>
                    <a:pt x="823" y="2064"/>
                    <a:pt x="880" y="2072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365" name="Text Box 63"/>
          <p:cNvSpPr txBox="1">
            <a:spLocks noChangeArrowheads="1"/>
          </p:cNvSpPr>
          <p:nvPr/>
        </p:nvSpPr>
        <p:spPr bwMode="auto">
          <a:xfrm>
            <a:off x="4800600" y="762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3399FF"/>
                </a:solidFill>
              </a:rPr>
              <a:t>у = х</a:t>
            </a:r>
            <a:r>
              <a:rPr lang="ru-RU" sz="2400" b="1" baseline="30000">
                <a:solidFill>
                  <a:srgbClr val="3399FF"/>
                </a:solidFill>
              </a:rPr>
              <a:t>-2</a:t>
            </a:r>
            <a:endParaRPr lang="ru-RU" sz="2400" b="1">
              <a:solidFill>
                <a:srgbClr val="3399FF"/>
              </a:solidFill>
            </a:endParaRPr>
          </a:p>
        </p:txBody>
      </p: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2971800" y="0"/>
            <a:ext cx="3429000" cy="3390900"/>
            <a:chOff x="1872" y="0"/>
            <a:chExt cx="2160" cy="2136"/>
          </a:xfrm>
        </p:grpSpPr>
        <p:sp>
          <p:nvSpPr>
            <p:cNvPr id="13371" name="Freeform 64"/>
            <p:cNvSpPr>
              <a:spLocks/>
            </p:cNvSpPr>
            <p:nvPr/>
          </p:nvSpPr>
          <p:spPr bwMode="auto">
            <a:xfrm>
              <a:off x="3248" y="24"/>
              <a:ext cx="784" cy="2112"/>
            </a:xfrm>
            <a:custGeom>
              <a:avLst/>
              <a:gdLst>
                <a:gd name="T0" fmla="*/ 0 w 784"/>
                <a:gd name="T1" fmla="*/ 0 h 2112"/>
                <a:gd name="T2" fmla="*/ 16 w 784"/>
                <a:gd name="T3" fmla="*/ 888 h 2112"/>
                <a:gd name="T4" fmla="*/ 64 w 784"/>
                <a:gd name="T5" fmla="*/ 1656 h 2112"/>
                <a:gd name="T6" fmla="*/ 208 w 784"/>
                <a:gd name="T7" fmla="*/ 2000 h 2112"/>
                <a:gd name="T8" fmla="*/ 496 w 784"/>
                <a:gd name="T9" fmla="*/ 2088 h 2112"/>
                <a:gd name="T10" fmla="*/ 784 w 784"/>
                <a:gd name="T11" fmla="*/ 2112 h 21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4"/>
                <a:gd name="T19" fmla="*/ 0 h 2112"/>
                <a:gd name="T20" fmla="*/ 784 w 784"/>
                <a:gd name="T21" fmla="*/ 2112 h 21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4" h="2112">
                  <a:moveTo>
                    <a:pt x="0" y="0"/>
                  </a:moveTo>
                  <a:cubicBezTo>
                    <a:pt x="5" y="148"/>
                    <a:pt x="5" y="612"/>
                    <a:pt x="16" y="888"/>
                  </a:cubicBezTo>
                  <a:cubicBezTo>
                    <a:pt x="27" y="1164"/>
                    <a:pt x="32" y="1471"/>
                    <a:pt x="64" y="1656"/>
                  </a:cubicBezTo>
                  <a:cubicBezTo>
                    <a:pt x="96" y="1841"/>
                    <a:pt x="136" y="1928"/>
                    <a:pt x="208" y="2000"/>
                  </a:cubicBezTo>
                  <a:cubicBezTo>
                    <a:pt x="280" y="2072"/>
                    <a:pt x="400" y="2069"/>
                    <a:pt x="496" y="2088"/>
                  </a:cubicBezTo>
                  <a:cubicBezTo>
                    <a:pt x="592" y="2107"/>
                    <a:pt x="724" y="2107"/>
                    <a:pt x="784" y="2112"/>
                  </a:cubicBezTo>
                </a:path>
              </a:pathLst>
            </a:cu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72" name="Freeform 65"/>
            <p:cNvSpPr>
              <a:spLocks/>
            </p:cNvSpPr>
            <p:nvPr/>
          </p:nvSpPr>
          <p:spPr bwMode="auto">
            <a:xfrm>
              <a:off x="1872" y="0"/>
              <a:ext cx="640" cy="2136"/>
            </a:xfrm>
            <a:custGeom>
              <a:avLst/>
              <a:gdLst>
                <a:gd name="T0" fmla="*/ 640 w 640"/>
                <a:gd name="T1" fmla="*/ 0 h 2136"/>
                <a:gd name="T2" fmla="*/ 624 w 640"/>
                <a:gd name="T3" fmla="*/ 888 h 2136"/>
                <a:gd name="T4" fmla="*/ 576 w 640"/>
                <a:gd name="T5" fmla="*/ 1656 h 2136"/>
                <a:gd name="T6" fmla="*/ 432 w 640"/>
                <a:gd name="T7" fmla="*/ 2000 h 2136"/>
                <a:gd name="T8" fmla="*/ 208 w 640"/>
                <a:gd name="T9" fmla="*/ 2104 h 2136"/>
                <a:gd name="T10" fmla="*/ 0 w 640"/>
                <a:gd name="T11" fmla="*/ 2136 h 21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40"/>
                <a:gd name="T19" fmla="*/ 0 h 2136"/>
                <a:gd name="T20" fmla="*/ 640 w 640"/>
                <a:gd name="T21" fmla="*/ 2136 h 21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40" h="2136">
                  <a:moveTo>
                    <a:pt x="640" y="0"/>
                  </a:moveTo>
                  <a:cubicBezTo>
                    <a:pt x="635" y="148"/>
                    <a:pt x="635" y="612"/>
                    <a:pt x="624" y="888"/>
                  </a:cubicBezTo>
                  <a:cubicBezTo>
                    <a:pt x="613" y="1164"/>
                    <a:pt x="608" y="1471"/>
                    <a:pt x="576" y="1656"/>
                  </a:cubicBezTo>
                  <a:cubicBezTo>
                    <a:pt x="544" y="1841"/>
                    <a:pt x="493" y="1925"/>
                    <a:pt x="432" y="2000"/>
                  </a:cubicBezTo>
                  <a:cubicBezTo>
                    <a:pt x="371" y="2075"/>
                    <a:pt x="280" y="2081"/>
                    <a:pt x="208" y="2104"/>
                  </a:cubicBezTo>
                  <a:cubicBezTo>
                    <a:pt x="136" y="2127"/>
                    <a:pt x="43" y="2129"/>
                    <a:pt x="0" y="2136"/>
                  </a:cubicBezTo>
                </a:path>
              </a:pathLst>
            </a:cu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44803" name="Text Box 67"/>
          <p:cNvSpPr txBox="1">
            <a:spLocks noChangeArrowheads="1"/>
          </p:cNvSpPr>
          <p:nvPr/>
        </p:nvSpPr>
        <p:spPr bwMode="auto">
          <a:xfrm>
            <a:off x="5410200" y="12192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008000"/>
                </a:solidFill>
              </a:rPr>
              <a:t>у = х</a:t>
            </a:r>
            <a:r>
              <a:rPr lang="ru-RU" sz="2400" b="1" baseline="30000">
                <a:solidFill>
                  <a:srgbClr val="008000"/>
                </a:solidFill>
              </a:rPr>
              <a:t>-6</a:t>
            </a:r>
            <a:endParaRPr lang="ru-RU" sz="2400" b="1">
              <a:solidFill>
                <a:srgbClr val="008000"/>
              </a:solidFill>
            </a:endParaRPr>
          </a:p>
        </p:txBody>
      </p:sp>
      <p:sp>
        <p:nvSpPr>
          <p:cNvPr id="244790" name="Oval 54"/>
          <p:cNvSpPr>
            <a:spLocks noChangeArrowheads="1"/>
          </p:cNvSpPr>
          <p:nvPr/>
        </p:nvSpPr>
        <p:spPr bwMode="auto">
          <a:xfrm>
            <a:off x="5224463" y="2630488"/>
            <a:ext cx="139700" cy="1524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4791" name="Oval 55"/>
          <p:cNvSpPr>
            <a:spLocks noChangeArrowheads="1"/>
          </p:cNvSpPr>
          <p:nvPr/>
        </p:nvSpPr>
        <p:spPr bwMode="auto">
          <a:xfrm>
            <a:off x="3773488" y="2636838"/>
            <a:ext cx="150812" cy="1397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228600" y="5486400"/>
            <a:ext cx="8610600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Показатель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–целое отрицательное</a:t>
            </a:r>
          </a:p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чётное  число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4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4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4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447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447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47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47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47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47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47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47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4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4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4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4479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447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479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47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479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47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479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479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4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4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244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44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44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244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795" grpId="0"/>
      <p:bldP spid="244803" grpId="0"/>
      <p:bldP spid="244790" grpId="0" animBg="1"/>
      <p:bldP spid="244791" grpId="0" animBg="1"/>
      <p:bldP spid="6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Text Box 2"/>
          <p:cNvSpPr txBox="1">
            <a:spLocks noChangeArrowheads="1"/>
          </p:cNvSpPr>
          <p:nvPr/>
        </p:nvSpPr>
        <p:spPr bwMode="auto">
          <a:xfrm>
            <a:off x="609600" y="152400"/>
            <a:ext cx="838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Показатель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= –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2n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где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натуральное число</a:t>
            </a:r>
          </a:p>
        </p:txBody>
      </p:sp>
      <p:sp>
        <p:nvSpPr>
          <p:cNvPr id="14339" name="Freeform 3"/>
          <p:cNvSpPr>
            <a:spLocks/>
          </p:cNvSpPr>
          <p:nvPr/>
        </p:nvSpPr>
        <p:spPr bwMode="auto">
          <a:xfrm>
            <a:off x="171450" y="1155700"/>
            <a:ext cx="3175" cy="5035550"/>
          </a:xfrm>
          <a:custGeom>
            <a:avLst/>
            <a:gdLst>
              <a:gd name="T0" fmla="*/ 0 w 2"/>
              <a:gd name="T1" fmla="*/ 0 h 3172"/>
              <a:gd name="T2" fmla="*/ 2147483647 w 2"/>
              <a:gd name="T3" fmla="*/ 2147483647 h 3172"/>
              <a:gd name="T4" fmla="*/ 0 60000 65536"/>
              <a:gd name="T5" fmla="*/ 0 60000 65536"/>
              <a:gd name="T6" fmla="*/ 0 w 2"/>
              <a:gd name="T7" fmla="*/ 0 h 3172"/>
              <a:gd name="T8" fmla="*/ 2 w 2"/>
              <a:gd name="T9" fmla="*/ 3172 h 31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" h="3172">
                <a:moveTo>
                  <a:pt x="0" y="0"/>
                </a:moveTo>
                <a:lnTo>
                  <a:pt x="2" y="317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0" name="Freeform 4"/>
          <p:cNvSpPr>
            <a:spLocks/>
          </p:cNvSpPr>
          <p:nvPr/>
        </p:nvSpPr>
        <p:spPr bwMode="auto">
          <a:xfrm>
            <a:off x="247650" y="3114675"/>
            <a:ext cx="4857750" cy="3175"/>
          </a:xfrm>
          <a:custGeom>
            <a:avLst/>
            <a:gdLst>
              <a:gd name="T0" fmla="*/ 0 w 3060"/>
              <a:gd name="T1" fmla="*/ 0 h 2"/>
              <a:gd name="T2" fmla="*/ 2147483647 w 3060"/>
              <a:gd name="T3" fmla="*/ 2147483647 h 2"/>
              <a:gd name="T4" fmla="*/ 0 60000 65536"/>
              <a:gd name="T5" fmla="*/ 0 60000 65536"/>
              <a:gd name="T6" fmla="*/ 0 w 3060"/>
              <a:gd name="T7" fmla="*/ 0 h 2"/>
              <a:gd name="T8" fmla="*/ 3060 w 3060"/>
              <a:gd name="T9" fmla="*/ 2 h 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60" h="2">
                <a:moveTo>
                  <a:pt x="0" y="0"/>
                </a:moveTo>
                <a:lnTo>
                  <a:pt x="3060" y="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1" name="Freeform 5"/>
          <p:cNvSpPr>
            <a:spLocks/>
          </p:cNvSpPr>
          <p:nvPr/>
        </p:nvSpPr>
        <p:spPr bwMode="auto">
          <a:xfrm>
            <a:off x="190500" y="5911850"/>
            <a:ext cx="4902200" cy="1588"/>
          </a:xfrm>
          <a:custGeom>
            <a:avLst/>
            <a:gdLst>
              <a:gd name="T0" fmla="*/ 0 w 3088"/>
              <a:gd name="T1" fmla="*/ 0 h 1"/>
              <a:gd name="T2" fmla="*/ 2147483647 w 3088"/>
              <a:gd name="T3" fmla="*/ 0 h 1"/>
              <a:gd name="T4" fmla="*/ 0 60000 65536"/>
              <a:gd name="T5" fmla="*/ 0 60000 65536"/>
              <a:gd name="T6" fmla="*/ 0 w 3088"/>
              <a:gd name="T7" fmla="*/ 0 h 1"/>
              <a:gd name="T8" fmla="*/ 3088 w 3088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88" h="1">
                <a:moveTo>
                  <a:pt x="0" y="0"/>
                </a:moveTo>
                <a:lnTo>
                  <a:pt x="3088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2" name="Freeform 6"/>
          <p:cNvSpPr>
            <a:spLocks/>
          </p:cNvSpPr>
          <p:nvPr/>
        </p:nvSpPr>
        <p:spPr bwMode="auto">
          <a:xfrm>
            <a:off x="174625" y="5632450"/>
            <a:ext cx="4911725" cy="3175"/>
          </a:xfrm>
          <a:custGeom>
            <a:avLst/>
            <a:gdLst>
              <a:gd name="T0" fmla="*/ 0 w 3094"/>
              <a:gd name="T1" fmla="*/ 2147483647 h 2"/>
              <a:gd name="T2" fmla="*/ 2147483647 w 3094"/>
              <a:gd name="T3" fmla="*/ 0 h 2"/>
              <a:gd name="T4" fmla="*/ 0 60000 65536"/>
              <a:gd name="T5" fmla="*/ 0 60000 65536"/>
              <a:gd name="T6" fmla="*/ 0 w 3094"/>
              <a:gd name="T7" fmla="*/ 0 h 2"/>
              <a:gd name="T8" fmla="*/ 3094 w 3094"/>
              <a:gd name="T9" fmla="*/ 2 h 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94" h="2">
                <a:moveTo>
                  <a:pt x="0" y="2"/>
                </a:moveTo>
                <a:lnTo>
                  <a:pt x="3094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>
            <a:off x="174625" y="5348288"/>
            <a:ext cx="4968875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4" name="Freeform 8"/>
          <p:cNvSpPr>
            <a:spLocks/>
          </p:cNvSpPr>
          <p:nvPr/>
        </p:nvSpPr>
        <p:spPr bwMode="auto">
          <a:xfrm>
            <a:off x="177800" y="5073650"/>
            <a:ext cx="4914900" cy="1588"/>
          </a:xfrm>
          <a:custGeom>
            <a:avLst/>
            <a:gdLst>
              <a:gd name="T0" fmla="*/ 0 w 3096"/>
              <a:gd name="T1" fmla="*/ 0 h 1"/>
              <a:gd name="T2" fmla="*/ 2147483647 w 3096"/>
              <a:gd name="T3" fmla="*/ 0 h 1"/>
              <a:gd name="T4" fmla="*/ 0 60000 65536"/>
              <a:gd name="T5" fmla="*/ 0 60000 65536"/>
              <a:gd name="T6" fmla="*/ 0 w 3096"/>
              <a:gd name="T7" fmla="*/ 0 h 1"/>
              <a:gd name="T8" fmla="*/ 3096 w 3096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96" h="1">
                <a:moveTo>
                  <a:pt x="0" y="0"/>
                </a:moveTo>
                <a:lnTo>
                  <a:pt x="3096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5" name="Freeform 9"/>
          <p:cNvSpPr>
            <a:spLocks/>
          </p:cNvSpPr>
          <p:nvPr/>
        </p:nvSpPr>
        <p:spPr bwMode="auto">
          <a:xfrm>
            <a:off x="171450" y="4794250"/>
            <a:ext cx="4908550" cy="1588"/>
          </a:xfrm>
          <a:custGeom>
            <a:avLst/>
            <a:gdLst>
              <a:gd name="T0" fmla="*/ 0 w 3092"/>
              <a:gd name="T1" fmla="*/ 0 h 1"/>
              <a:gd name="T2" fmla="*/ 2147483647 w 3092"/>
              <a:gd name="T3" fmla="*/ 0 h 1"/>
              <a:gd name="T4" fmla="*/ 0 60000 65536"/>
              <a:gd name="T5" fmla="*/ 0 60000 65536"/>
              <a:gd name="T6" fmla="*/ 0 w 3092"/>
              <a:gd name="T7" fmla="*/ 0 h 1"/>
              <a:gd name="T8" fmla="*/ 3092 w 3092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92" h="1">
                <a:moveTo>
                  <a:pt x="0" y="0"/>
                </a:moveTo>
                <a:lnTo>
                  <a:pt x="3092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6" name="Freeform 10"/>
          <p:cNvSpPr>
            <a:spLocks/>
          </p:cNvSpPr>
          <p:nvPr/>
        </p:nvSpPr>
        <p:spPr bwMode="auto">
          <a:xfrm>
            <a:off x="165100" y="4508500"/>
            <a:ext cx="4921250" cy="6350"/>
          </a:xfrm>
          <a:custGeom>
            <a:avLst/>
            <a:gdLst>
              <a:gd name="T0" fmla="*/ 0 w 3100"/>
              <a:gd name="T1" fmla="*/ 2147483647 h 4"/>
              <a:gd name="T2" fmla="*/ 2147483647 w 3100"/>
              <a:gd name="T3" fmla="*/ 0 h 4"/>
              <a:gd name="T4" fmla="*/ 0 60000 65536"/>
              <a:gd name="T5" fmla="*/ 0 60000 65536"/>
              <a:gd name="T6" fmla="*/ 0 w 3100"/>
              <a:gd name="T7" fmla="*/ 0 h 4"/>
              <a:gd name="T8" fmla="*/ 3100 w 3100"/>
              <a:gd name="T9" fmla="*/ 4 h 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00" h="4">
                <a:moveTo>
                  <a:pt x="0" y="4"/>
                </a:moveTo>
                <a:lnTo>
                  <a:pt x="3100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7" name="Freeform 11"/>
          <p:cNvSpPr>
            <a:spLocks/>
          </p:cNvSpPr>
          <p:nvPr/>
        </p:nvSpPr>
        <p:spPr bwMode="auto">
          <a:xfrm>
            <a:off x="165100" y="4229100"/>
            <a:ext cx="4933950" cy="12700"/>
          </a:xfrm>
          <a:custGeom>
            <a:avLst/>
            <a:gdLst>
              <a:gd name="T0" fmla="*/ 0 w 3108"/>
              <a:gd name="T1" fmla="*/ 2147483647 h 8"/>
              <a:gd name="T2" fmla="*/ 2147483647 w 3108"/>
              <a:gd name="T3" fmla="*/ 0 h 8"/>
              <a:gd name="T4" fmla="*/ 0 60000 65536"/>
              <a:gd name="T5" fmla="*/ 0 60000 65536"/>
              <a:gd name="T6" fmla="*/ 0 w 3108"/>
              <a:gd name="T7" fmla="*/ 0 h 8"/>
              <a:gd name="T8" fmla="*/ 3108 w 3108"/>
              <a:gd name="T9" fmla="*/ 8 h 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08" h="8">
                <a:moveTo>
                  <a:pt x="0" y="8"/>
                </a:moveTo>
                <a:lnTo>
                  <a:pt x="3108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8" name="Freeform 12"/>
          <p:cNvSpPr>
            <a:spLocks/>
          </p:cNvSpPr>
          <p:nvPr/>
        </p:nvSpPr>
        <p:spPr bwMode="auto">
          <a:xfrm>
            <a:off x="152400" y="3949700"/>
            <a:ext cx="4946650" cy="6350"/>
          </a:xfrm>
          <a:custGeom>
            <a:avLst/>
            <a:gdLst>
              <a:gd name="T0" fmla="*/ 0 w 3116"/>
              <a:gd name="T1" fmla="*/ 0 h 4"/>
              <a:gd name="T2" fmla="*/ 2147483647 w 3116"/>
              <a:gd name="T3" fmla="*/ 2147483647 h 4"/>
              <a:gd name="T4" fmla="*/ 0 60000 65536"/>
              <a:gd name="T5" fmla="*/ 0 60000 65536"/>
              <a:gd name="T6" fmla="*/ 0 w 3116"/>
              <a:gd name="T7" fmla="*/ 0 h 4"/>
              <a:gd name="T8" fmla="*/ 3116 w 3116"/>
              <a:gd name="T9" fmla="*/ 4 h 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16" h="4">
                <a:moveTo>
                  <a:pt x="0" y="0"/>
                </a:moveTo>
                <a:lnTo>
                  <a:pt x="3116" y="4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9" name="Freeform 13"/>
          <p:cNvSpPr>
            <a:spLocks/>
          </p:cNvSpPr>
          <p:nvPr/>
        </p:nvSpPr>
        <p:spPr bwMode="auto">
          <a:xfrm>
            <a:off x="247650" y="3397250"/>
            <a:ext cx="4845050" cy="6350"/>
          </a:xfrm>
          <a:custGeom>
            <a:avLst/>
            <a:gdLst>
              <a:gd name="T0" fmla="*/ 0 w 3052"/>
              <a:gd name="T1" fmla="*/ 2147483647 h 4"/>
              <a:gd name="T2" fmla="*/ 2147483647 w 3052"/>
              <a:gd name="T3" fmla="*/ 0 h 4"/>
              <a:gd name="T4" fmla="*/ 0 60000 65536"/>
              <a:gd name="T5" fmla="*/ 0 60000 65536"/>
              <a:gd name="T6" fmla="*/ 0 w 3052"/>
              <a:gd name="T7" fmla="*/ 0 h 4"/>
              <a:gd name="T8" fmla="*/ 3052 w 3052"/>
              <a:gd name="T9" fmla="*/ 4 h 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52" h="4">
                <a:moveTo>
                  <a:pt x="0" y="4"/>
                </a:moveTo>
                <a:lnTo>
                  <a:pt x="3052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50" name="Freeform 14"/>
          <p:cNvSpPr>
            <a:spLocks/>
          </p:cNvSpPr>
          <p:nvPr/>
        </p:nvSpPr>
        <p:spPr bwMode="auto">
          <a:xfrm>
            <a:off x="177800" y="2838450"/>
            <a:ext cx="4921250" cy="1588"/>
          </a:xfrm>
          <a:custGeom>
            <a:avLst/>
            <a:gdLst>
              <a:gd name="T0" fmla="*/ 0 w 3100"/>
              <a:gd name="T1" fmla="*/ 0 h 1"/>
              <a:gd name="T2" fmla="*/ 2147483647 w 3100"/>
              <a:gd name="T3" fmla="*/ 0 h 1"/>
              <a:gd name="T4" fmla="*/ 0 60000 65536"/>
              <a:gd name="T5" fmla="*/ 0 60000 65536"/>
              <a:gd name="T6" fmla="*/ 0 w 3100"/>
              <a:gd name="T7" fmla="*/ 0 h 1"/>
              <a:gd name="T8" fmla="*/ 3100 w 3100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00" h="1">
                <a:moveTo>
                  <a:pt x="0" y="0"/>
                </a:moveTo>
                <a:lnTo>
                  <a:pt x="3100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51" name="Freeform 15"/>
          <p:cNvSpPr>
            <a:spLocks/>
          </p:cNvSpPr>
          <p:nvPr/>
        </p:nvSpPr>
        <p:spPr bwMode="auto">
          <a:xfrm>
            <a:off x="158750" y="2559050"/>
            <a:ext cx="4940300" cy="6350"/>
          </a:xfrm>
          <a:custGeom>
            <a:avLst/>
            <a:gdLst>
              <a:gd name="T0" fmla="*/ 0 w 3112"/>
              <a:gd name="T1" fmla="*/ 2147483647 h 4"/>
              <a:gd name="T2" fmla="*/ 2147483647 w 3112"/>
              <a:gd name="T3" fmla="*/ 0 h 4"/>
              <a:gd name="T4" fmla="*/ 0 60000 65536"/>
              <a:gd name="T5" fmla="*/ 0 60000 65536"/>
              <a:gd name="T6" fmla="*/ 0 w 3112"/>
              <a:gd name="T7" fmla="*/ 0 h 4"/>
              <a:gd name="T8" fmla="*/ 3112 w 3112"/>
              <a:gd name="T9" fmla="*/ 4 h 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12" h="4">
                <a:moveTo>
                  <a:pt x="0" y="4"/>
                </a:moveTo>
                <a:lnTo>
                  <a:pt x="3112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52" name="Freeform 16"/>
          <p:cNvSpPr>
            <a:spLocks/>
          </p:cNvSpPr>
          <p:nvPr/>
        </p:nvSpPr>
        <p:spPr bwMode="auto">
          <a:xfrm>
            <a:off x="165100" y="2279650"/>
            <a:ext cx="4933950" cy="6350"/>
          </a:xfrm>
          <a:custGeom>
            <a:avLst/>
            <a:gdLst>
              <a:gd name="T0" fmla="*/ 0 w 3108"/>
              <a:gd name="T1" fmla="*/ 0 h 4"/>
              <a:gd name="T2" fmla="*/ 2147483647 w 3108"/>
              <a:gd name="T3" fmla="*/ 2147483647 h 4"/>
              <a:gd name="T4" fmla="*/ 0 60000 65536"/>
              <a:gd name="T5" fmla="*/ 0 60000 65536"/>
              <a:gd name="T6" fmla="*/ 0 w 3108"/>
              <a:gd name="T7" fmla="*/ 0 h 4"/>
              <a:gd name="T8" fmla="*/ 3108 w 3108"/>
              <a:gd name="T9" fmla="*/ 4 h 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08" h="4">
                <a:moveTo>
                  <a:pt x="0" y="0"/>
                </a:moveTo>
                <a:lnTo>
                  <a:pt x="3108" y="4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53" name="Freeform 17"/>
          <p:cNvSpPr>
            <a:spLocks/>
          </p:cNvSpPr>
          <p:nvPr/>
        </p:nvSpPr>
        <p:spPr bwMode="auto">
          <a:xfrm>
            <a:off x="158750" y="2006600"/>
            <a:ext cx="4940300" cy="6350"/>
          </a:xfrm>
          <a:custGeom>
            <a:avLst/>
            <a:gdLst>
              <a:gd name="T0" fmla="*/ 0 w 3112"/>
              <a:gd name="T1" fmla="*/ 2147483647 h 4"/>
              <a:gd name="T2" fmla="*/ 2147483647 w 3112"/>
              <a:gd name="T3" fmla="*/ 0 h 4"/>
              <a:gd name="T4" fmla="*/ 0 60000 65536"/>
              <a:gd name="T5" fmla="*/ 0 60000 65536"/>
              <a:gd name="T6" fmla="*/ 0 w 3112"/>
              <a:gd name="T7" fmla="*/ 0 h 4"/>
              <a:gd name="T8" fmla="*/ 3112 w 3112"/>
              <a:gd name="T9" fmla="*/ 4 h 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12" h="4">
                <a:moveTo>
                  <a:pt x="0" y="4"/>
                </a:moveTo>
                <a:lnTo>
                  <a:pt x="3112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54" name="Freeform 18"/>
          <p:cNvSpPr>
            <a:spLocks/>
          </p:cNvSpPr>
          <p:nvPr/>
        </p:nvSpPr>
        <p:spPr bwMode="auto">
          <a:xfrm>
            <a:off x="171450" y="1727200"/>
            <a:ext cx="4927600" cy="1588"/>
          </a:xfrm>
          <a:custGeom>
            <a:avLst/>
            <a:gdLst>
              <a:gd name="T0" fmla="*/ 0 w 3104"/>
              <a:gd name="T1" fmla="*/ 0 h 1"/>
              <a:gd name="T2" fmla="*/ 2147483647 w 3104"/>
              <a:gd name="T3" fmla="*/ 0 h 1"/>
              <a:gd name="T4" fmla="*/ 0 60000 65536"/>
              <a:gd name="T5" fmla="*/ 0 60000 65536"/>
              <a:gd name="T6" fmla="*/ 0 w 3104"/>
              <a:gd name="T7" fmla="*/ 0 h 1"/>
              <a:gd name="T8" fmla="*/ 3104 w 310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04" h="1">
                <a:moveTo>
                  <a:pt x="0" y="0"/>
                </a:moveTo>
                <a:lnTo>
                  <a:pt x="3104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55" name="Freeform 19"/>
          <p:cNvSpPr>
            <a:spLocks/>
          </p:cNvSpPr>
          <p:nvPr/>
        </p:nvSpPr>
        <p:spPr bwMode="auto">
          <a:xfrm>
            <a:off x="184150" y="1447800"/>
            <a:ext cx="4908550" cy="12700"/>
          </a:xfrm>
          <a:custGeom>
            <a:avLst/>
            <a:gdLst>
              <a:gd name="T0" fmla="*/ 0 w 3092"/>
              <a:gd name="T1" fmla="*/ 2147483647 h 8"/>
              <a:gd name="T2" fmla="*/ 2147483647 w 3092"/>
              <a:gd name="T3" fmla="*/ 0 h 8"/>
              <a:gd name="T4" fmla="*/ 0 60000 65536"/>
              <a:gd name="T5" fmla="*/ 0 60000 65536"/>
              <a:gd name="T6" fmla="*/ 0 w 3092"/>
              <a:gd name="T7" fmla="*/ 0 h 8"/>
              <a:gd name="T8" fmla="*/ 3092 w 3092"/>
              <a:gd name="T9" fmla="*/ 8 h 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92" h="8">
                <a:moveTo>
                  <a:pt x="0" y="8"/>
                </a:moveTo>
                <a:lnTo>
                  <a:pt x="3092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56" name="Freeform 20"/>
          <p:cNvSpPr>
            <a:spLocks/>
          </p:cNvSpPr>
          <p:nvPr/>
        </p:nvSpPr>
        <p:spPr bwMode="auto">
          <a:xfrm>
            <a:off x="196850" y="1155700"/>
            <a:ext cx="4902200" cy="19050"/>
          </a:xfrm>
          <a:custGeom>
            <a:avLst/>
            <a:gdLst>
              <a:gd name="T0" fmla="*/ 0 w 3088"/>
              <a:gd name="T1" fmla="*/ 0 h 12"/>
              <a:gd name="T2" fmla="*/ 2147483647 w 3088"/>
              <a:gd name="T3" fmla="*/ 2147483647 h 12"/>
              <a:gd name="T4" fmla="*/ 0 60000 65536"/>
              <a:gd name="T5" fmla="*/ 0 60000 65536"/>
              <a:gd name="T6" fmla="*/ 0 w 3088"/>
              <a:gd name="T7" fmla="*/ 0 h 12"/>
              <a:gd name="T8" fmla="*/ 3088 w 3088"/>
              <a:gd name="T9" fmla="*/ 12 h 1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88" h="12">
                <a:moveTo>
                  <a:pt x="0" y="0"/>
                </a:moveTo>
                <a:lnTo>
                  <a:pt x="3088" y="1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57" name="Freeform 21"/>
          <p:cNvSpPr>
            <a:spLocks/>
          </p:cNvSpPr>
          <p:nvPr/>
        </p:nvSpPr>
        <p:spPr bwMode="auto">
          <a:xfrm>
            <a:off x="158750" y="6191250"/>
            <a:ext cx="4946650" cy="1588"/>
          </a:xfrm>
          <a:custGeom>
            <a:avLst/>
            <a:gdLst>
              <a:gd name="T0" fmla="*/ 0 w 3116"/>
              <a:gd name="T1" fmla="*/ 0 h 1"/>
              <a:gd name="T2" fmla="*/ 2147483647 w 3116"/>
              <a:gd name="T3" fmla="*/ 0 h 1"/>
              <a:gd name="T4" fmla="*/ 0 60000 65536"/>
              <a:gd name="T5" fmla="*/ 0 60000 65536"/>
              <a:gd name="T6" fmla="*/ 0 w 3116"/>
              <a:gd name="T7" fmla="*/ 0 h 1"/>
              <a:gd name="T8" fmla="*/ 3116 w 3116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16" h="1">
                <a:moveTo>
                  <a:pt x="0" y="0"/>
                </a:moveTo>
                <a:lnTo>
                  <a:pt x="3116" y="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58" name="Freeform 22"/>
          <p:cNvSpPr>
            <a:spLocks/>
          </p:cNvSpPr>
          <p:nvPr/>
        </p:nvSpPr>
        <p:spPr bwMode="auto">
          <a:xfrm>
            <a:off x="5099050" y="1181100"/>
            <a:ext cx="1588" cy="4978400"/>
          </a:xfrm>
          <a:custGeom>
            <a:avLst/>
            <a:gdLst>
              <a:gd name="T0" fmla="*/ 0 w 1"/>
              <a:gd name="T1" fmla="*/ 0 h 3136"/>
              <a:gd name="T2" fmla="*/ 0 w 1"/>
              <a:gd name="T3" fmla="*/ 2147483647 h 3136"/>
              <a:gd name="T4" fmla="*/ 0 60000 65536"/>
              <a:gd name="T5" fmla="*/ 0 60000 65536"/>
              <a:gd name="T6" fmla="*/ 0 w 1"/>
              <a:gd name="T7" fmla="*/ 0 h 3136"/>
              <a:gd name="T8" fmla="*/ 1 w 1"/>
              <a:gd name="T9" fmla="*/ 3136 h 31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36">
                <a:moveTo>
                  <a:pt x="0" y="0"/>
                </a:moveTo>
                <a:lnTo>
                  <a:pt x="0" y="3136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59" name="Freeform 23"/>
          <p:cNvSpPr>
            <a:spLocks/>
          </p:cNvSpPr>
          <p:nvPr/>
        </p:nvSpPr>
        <p:spPr bwMode="auto">
          <a:xfrm>
            <a:off x="4787900" y="1168400"/>
            <a:ext cx="6350" cy="5035550"/>
          </a:xfrm>
          <a:custGeom>
            <a:avLst/>
            <a:gdLst>
              <a:gd name="T0" fmla="*/ 2147483647 w 4"/>
              <a:gd name="T1" fmla="*/ 0 h 3172"/>
              <a:gd name="T2" fmla="*/ 0 w 4"/>
              <a:gd name="T3" fmla="*/ 2147483647 h 3172"/>
              <a:gd name="T4" fmla="*/ 0 60000 65536"/>
              <a:gd name="T5" fmla="*/ 0 60000 65536"/>
              <a:gd name="T6" fmla="*/ 0 w 4"/>
              <a:gd name="T7" fmla="*/ 0 h 3172"/>
              <a:gd name="T8" fmla="*/ 4 w 4"/>
              <a:gd name="T9" fmla="*/ 3172 h 31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72">
                <a:moveTo>
                  <a:pt x="4" y="0"/>
                </a:moveTo>
                <a:lnTo>
                  <a:pt x="0" y="317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60" name="Freeform 24"/>
          <p:cNvSpPr>
            <a:spLocks/>
          </p:cNvSpPr>
          <p:nvPr/>
        </p:nvSpPr>
        <p:spPr bwMode="auto">
          <a:xfrm>
            <a:off x="4476750" y="1168400"/>
            <a:ext cx="6350" cy="5029200"/>
          </a:xfrm>
          <a:custGeom>
            <a:avLst/>
            <a:gdLst>
              <a:gd name="T0" fmla="*/ 2147483647 w 4"/>
              <a:gd name="T1" fmla="*/ 0 h 3168"/>
              <a:gd name="T2" fmla="*/ 0 w 4"/>
              <a:gd name="T3" fmla="*/ 2147483647 h 3168"/>
              <a:gd name="T4" fmla="*/ 0 60000 65536"/>
              <a:gd name="T5" fmla="*/ 0 60000 65536"/>
              <a:gd name="T6" fmla="*/ 0 w 4"/>
              <a:gd name="T7" fmla="*/ 0 h 3168"/>
              <a:gd name="T8" fmla="*/ 4 w 4"/>
              <a:gd name="T9" fmla="*/ 3168 h 316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68">
                <a:moveTo>
                  <a:pt x="4" y="0"/>
                </a:moveTo>
                <a:lnTo>
                  <a:pt x="0" y="3168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61" name="Freeform 25"/>
          <p:cNvSpPr>
            <a:spLocks/>
          </p:cNvSpPr>
          <p:nvPr/>
        </p:nvSpPr>
        <p:spPr bwMode="auto">
          <a:xfrm>
            <a:off x="4171950" y="1168400"/>
            <a:ext cx="1588" cy="5016500"/>
          </a:xfrm>
          <a:custGeom>
            <a:avLst/>
            <a:gdLst>
              <a:gd name="T0" fmla="*/ 0 w 1"/>
              <a:gd name="T1" fmla="*/ 0 h 3160"/>
              <a:gd name="T2" fmla="*/ 0 w 1"/>
              <a:gd name="T3" fmla="*/ 2147483647 h 3160"/>
              <a:gd name="T4" fmla="*/ 0 60000 65536"/>
              <a:gd name="T5" fmla="*/ 0 60000 65536"/>
              <a:gd name="T6" fmla="*/ 0 w 1"/>
              <a:gd name="T7" fmla="*/ 0 h 3160"/>
              <a:gd name="T8" fmla="*/ 1 w 1"/>
              <a:gd name="T9" fmla="*/ 3160 h 316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60">
                <a:moveTo>
                  <a:pt x="0" y="0"/>
                </a:moveTo>
                <a:lnTo>
                  <a:pt x="0" y="316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62" name="Freeform 26"/>
          <p:cNvSpPr>
            <a:spLocks/>
          </p:cNvSpPr>
          <p:nvPr/>
        </p:nvSpPr>
        <p:spPr bwMode="auto">
          <a:xfrm>
            <a:off x="3860800" y="1162050"/>
            <a:ext cx="6350" cy="5035550"/>
          </a:xfrm>
          <a:custGeom>
            <a:avLst/>
            <a:gdLst>
              <a:gd name="T0" fmla="*/ 2147483647 w 4"/>
              <a:gd name="T1" fmla="*/ 0 h 3172"/>
              <a:gd name="T2" fmla="*/ 0 w 4"/>
              <a:gd name="T3" fmla="*/ 2147483647 h 3172"/>
              <a:gd name="T4" fmla="*/ 0 60000 65536"/>
              <a:gd name="T5" fmla="*/ 0 60000 65536"/>
              <a:gd name="T6" fmla="*/ 0 w 4"/>
              <a:gd name="T7" fmla="*/ 0 h 3172"/>
              <a:gd name="T8" fmla="*/ 4 w 4"/>
              <a:gd name="T9" fmla="*/ 3172 h 31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72">
                <a:moveTo>
                  <a:pt x="4" y="0"/>
                </a:moveTo>
                <a:lnTo>
                  <a:pt x="0" y="317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63" name="Freeform 27"/>
          <p:cNvSpPr>
            <a:spLocks/>
          </p:cNvSpPr>
          <p:nvPr/>
        </p:nvSpPr>
        <p:spPr bwMode="auto">
          <a:xfrm>
            <a:off x="3536950" y="1155700"/>
            <a:ext cx="22225" cy="5065713"/>
          </a:xfrm>
          <a:custGeom>
            <a:avLst/>
            <a:gdLst>
              <a:gd name="T0" fmla="*/ 0 w 14"/>
              <a:gd name="T1" fmla="*/ 0 h 3191"/>
              <a:gd name="T2" fmla="*/ 2147483647 w 14"/>
              <a:gd name="T3" fmla="*/ 2147483647 h 3191"/>
              <a:gd name="T4" fmla="*/ 0 60000 65536"/>
              <a:gd name="T5" fmla="*/ 0 60000 65536"/>
              <a:gd name="T6" fmla="*/ 0 w 14"/>
              <a:gd name="T7" fmla="*/ 0 h 3191"/>
              <a:gd name="T8" fmla="*/ 14 w 14"/>
              <a:gd name="T9" fmla="*/ 3191 h 319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4" h="3191">
                <a:moveTo>
                  <a:pt x="0" y="0"/>
                </a:moveTo>
                <a:lnTo>
                  <a:pt x="14" y="3191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64" name="Freeform 28"/>
          <p:cNvSpPr>
            <a:spLocks/>
          </p:cNvSpPr>
          <p:nvPr/>
        </p:nvSpPr>
        <p:spPr bwMode="auto">
          <a:xfrm>
            <a:off x="3244850" y="1181100"/>
            <a:ext cx="6350" cy="5016500"/>
          </a:xfrm>
          <a:custGeom>
            <a:avLst/>
            <a:gdLst>
              <a:gd name="T0" fmla="*/ 2147483647 w 4"/>
              <a:gd name="T1" fmla="*/ 0 h 3160"/>
              <a:gd name="T2" fmla="*/ 0 w 4"/>
              <a:gd name="T3" fmla="*/ 2147483647 h 3160"/>
              <a:gd name="T4" fmla="*/ 0 60000 65536"/>
              <a:gd name="T5" fmla="*/ 0 60000 65536"/>
              <a:gd name="T6" fmla="*/ 0 w 4"/>
              <a:gd name="T7" fmla="*/ 0 h 3160"/>
              <a:gd name="T8" fmla="*/ 4 w 4"/>
              <a:gd name="T9" fmla="*/ 3160 h 316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60">
                <a:moveTo>
                  <a:pt x="4" y="0"/>
                </a:moveTo>
                <a:lnTo>
                  <a:pt x="0" y="3160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65" name="Freeform 29"/>
          <p:cNvSpPr>
            <a:spLocks/>
          </p:cNvSpPr>
          <p:nvPr/>
        </p:nvSpPr>
        <p:spPr bwMode="auto">
          <a:xfrm>
            <a:off x="2940050" y="1181100"/>
            <a:ext cx="1588" cy="5003800"/>
          </a:xfrm>
          <a:custGeom>
            <a:avLst/>
            <a:gdLst>
              <a:gd name="T0" fmla="*/ 0 w 1"/>
              <a:gd name="T1" fmla="*/ 0 h 3152"/>
              <a:gd name="T2" fmla="*/ 0 w 1"/>
              <a:gd name="T3" fmla="*/ 2147483647 h 3152"/>
              <a:gd name="T4" fmla="*/ 0 60000 65536"/>
              <a:gd name="T5" fmla="*/ 0 60000 65536"/>
              <a:gd name="T6" fmla="*/ 0 w 1"/>
              <a:gd name="T7" fmla="*/ 0 h 3152"/>
              <a:gd name="T8" fmla="*/ 1 w 1"/>
              <a:gd name="T9" fmla="*/ 3152 h 315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52">
                <a:moveTo>
                  <a:pt x="0" y="0"/>
                </a:moveTo>
                <a:lnTo>
                  <a:pt x="0" y="315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66" name="Freeform 30"/>
          <p:cNvSpPr>
            <a:spLocks/>
          </p:cNvSpPr>
          <p:nvPr/>
        </p:nvSpPr>
        <p:spPr bwMode="auto">
          <a:xfrm>
            <a:off x="2317750" y="1143000"/>
            <a:ext cx="17463" cy="5078413"/>
          </a:xfrm>
          <a:custGeom>
            <a:avLst/>
            <a:gdLst>
              <a:gd name="T0" fmla="*/ 0 w 11"/>
              <a:gd name="T1" fmla="*/ 0 h 3199"/>
              <a:gd name="T2" fmla="*/ 2147483647 w 11"/>
              <a:gd name="T3" fmla="*/ 2147483647 h 3199"/>
              <a:gd name="T4" fmla="*/ 0 60000 65536"/>
              <a:gd name="T5" fmla="*/ 0 60000 65536"/>
              <a:gd name="T6" fmla="*/ 0 w 11"/>
              <a:gd name="T7" fmla="*/ 0 h 3199"/>
              <a:gd name="T8" fmla="*/ 11 w 11"/>
              <a:gd name="T9" fmla="*/ 3199 h 319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" h="3199">
                <a:moveTo>
                  <a:pt x="0" y="0"/>
                </a:moveTo>
                <a:lnTo>
                  <a:pt x="11" y="3199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67" name="Freeform 31"/>
          <p:cNvSpPr>
            <a:spLocks/>
          </p:cNvSpPr>
          <p:nvPr/>
        </p:nvSpPr>
        <p:spPr bwMode="auto">
          <a:xfrm>
            <a:off x="2012950" y="1168400"/>
            <a:ext cx="1588" cy="5035550"/>
          </a:xfrm>
          <a:custGeom>
            <a:avLst/>
            <a:gdLst>
              <a:gd name="T0" fmla="*/ 0 w 1"/>
              <a:gd name="T1" fmla="*/ 0 h 3172"/>
              <a:gd name="T2" fmla="*/ 0 w 1"/>
              <a:gd name="T3" fmla="*/ 2147483647 h 3172"/>
              <a:gd name="T4" fmla="*/ 0 60000 65536"/>
              <a:gd name="T5" fmla="*/ 0 60000 65536"/>
              <a:gd name="T6" fmla="*/ 0 w 1"/>
              <a:gd name="T7" fmla="*/ 0 h 3172"/>
              <a:gd name="T8" fmla="*/ 1 w 1"/>
              <a:gd name="T9" fmla="*/ 3172 h 31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72">
                <a:moveTo>
                  <a:pt x="0" y="0"/>
                </a:moveTo>
                <a:lnTo>
                  <a:pt x="0" y="317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68" name="Freeform 32"/>
          <p:cNvSpPr>
            <a:spLocks/>
          </p:cNvSpPr>
          <p:nvPr/>
        </p:nvSpPr>
        <p:spPr bwMode="auto">
          <a:xfrm>
            <a:off x="1708150" y="1174750"/>
            <a:ext cx="6350" cy="5022850"/>
          </a:xfrm>
          <a:custGeom>
            <a:avLst/>
            <a:gdLst>
              <a:gd name="T0" fmla="*/ 2147483647 w 4"/>
              <a:gd name="T1" fmla="*/ 0 h 3164"/>
              <a:gd name="T2" fmla="*/ 0 w 4"/>
              <a:gd name="T3" fmla="*/ 2147483647 h 3164"/>
              <a:gd name="T4" fmla="*/ 0 60000 65536"/>
              <a:gd name="T5" fmla="*/ 0 60000 65536"/>
              <a:gd name="T6" fmla="*/ 0 w 4"/>
              <a:gd name="T7" fmla="*/ 0 h 3164"/>
              <a:gd name="T8" fmla="*/ 4 w 4"/>
              <a:gd name="T9" fmla="*/ 3164 h 31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64">
                <a:moveTo>
                  <a:pt x="4" y="0"/>
                </a:moveTo>
                <a:lnTo>
                  <a:pt x="0" y="3164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69" name="Freeform 33"/>
          <p:cNvSpPr>
            <a:spLocks/>
          </p:cNvSpPr>
          <p:nvPr/>
        </p:nvSpPr>
        <p:spPr bwMode="auto">
          <a:xfrm>
            <a:off x="1390650" y="1168400"/>
            <a:ext cx="12700" cy="5022850"/>
          </a:xfrm>
          <a:custGeom>
            <a:avLst/>
            <a:gdLst>
              <a:gd name="T0" fmla="*/ 0 w 8"/>
              <a:gd name="T1" fmla="*/ 0 h 3164"/>
              <a:gd name="T2" fmla="*/ 2147483647 w 8"/>
              <a:gd name="T3" fmla="*/ 2147483647 h 3164"/>
              <a:gd name="T4" fmla="*/ 0 60000 65536"/>
              <a:gd name="T5" fmla="*/ 0 60000 65536"/>
              <a:gd name="T6" fmla="*/ 0 w 8"/>
              <a:gd name="T7" fmla="*/ 0 h 3164"/>
              <a:gd name="T8" fmla="*/ 8 w 8"/>
              <a:gd name="T9" fmla="*/ 3164 h 31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3164">
                <a:moveTo>
                  <a:pt x="0" y="0"/>
                </a:moveTo>
                <a:lnTo>
                  <a:pt x="8" y="3164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70" name="Freeform 34"/>
          <p:cNvSpPr>
            <a:spLocks/>
          </p:cNvSpPr>
          <p:nvPr/>
        </p:nvSpPr>
        <p:spPr bwMode="auto">
          <a:xfrm>
            <a:off x="1092200" y="1168400"/>
            <a:ext cx="6350" cy="5022850"/>
          </a:xfrm>
          <a:custGeom>
            <a:avLst/>
            <a:gdLst>
              <a:gd name="T0" fmla="*/ 2147483647 w 4"/>
              <a:gd name="T1" fmla="*/ 0 h 3164"/>
              <a:gd name="T2" fmla="*/ 0 w 4"/>
              <a:gd name="T3" fmla="*/ 2147483647 h 3164"/>
              <a:gd name="T4" fmla="*/ 0 60000 65536"/>
              <a:gd name="T5" fmla="*/ 0 60000 65536"/>
              <a:gd name="T6" fmla="*/ 0 w 4"/>
              <a:gd name="T7" fmla="*/ 0 h 3164"/>
              <a:gd name="T8" fmla="*/ 4 w 4"/>
              <a:gd name="T9" fmla="*/ 3164 h 31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64">
                <a:moveTo>
                  <a:pt x="4" y="0"/>
                </a:moveTo>
                <a:lnTo>
                  <a:pt x="0" y="3164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71" name="Freeform 35"/>
          <p:cNvSpPr>
            <a:spLocks/>
          </p:cNvSpPr>
          <p:nvPr/>
        </p:nvSpPr>
        <p:spPr bwMode="auto">
          <a:xfrm>
            <a:off x="787400" y="1168400"/>
            <a:ext cx="1588" cy="5035550"/>
          </a:xfrm>
          <a:custGeom>
            <a:avLst/>
            <a:gdLst>
              <a:gd name="T0" fmla="*/ 0 w 1"/>
              <a:gd name="T1" fmla="*/ 0 h 3172"/>
              <a:gd name="T2" fmla="*/ 0 w 1"/>
              <a:gd name="T3" fmla="*/ 2147483647 h 3172"/>
              <a:gd name="T4" fmla="*/ 0 60000 65536"/>
              <a:gd name="T5" fmla="*/ 0 60000 65536"/>
              <a:gd name="T6" fmla="*/ 0 w 1"/>
              <a:gd name="T7" fmla="*/ 0 h 3172"/>
              <a:gd name="T8" fmla="*/ 1 w 1"/>
              <a:gd name="T9" fmla="*/ 3172 h 31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72">
                <a:moveTo>
                  <a:pt x="0" y="0"/>
                </a:moveTo>
                <a:lnTo>
                  <a:pt x="0" y="3172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72" name="Freeform 36"/>
          <p:cNvSpPr>
            <a:spLocks/>
          </p:cNvSpPr>
          <p:nvPr/>
        </p:nvSpPr>
        <p:spPr bwMode="auto">
          <a:xfrm>
            <a:off x="476250" y="1168400"/>
            <a:ext cx="1588" cy="5022850"/>
          </a:xfrm>
          <a:custGeom>
            <a:avLst/>
            <a:gdLst>
              <a:gd name="T0" fmla="*/ 0 w 1"/>
              <a:gd name="T1" fmla="*/ 0 h 3164"/>
              <a:gd name="T2" fmla="*/ 0 w 1"/>
              <a:gd name="T3" fmla="*/ 2147483647 h 3164"/>
              <a:gd name="T4" fmla="*/ 0 60000 65536"/>
              <a:gd name="T5" fmla="*/ 0 60000 65536"/>
              <a:gd name="T6" fmla="*/ 0 w 1"/>
              <a:gd name="T7" fmla="*/ 0 h 3164"/>
              <a:gd name="T8" fmla="*/ 1 w 1"/>
              <a:gd name="T9" fmla="*/ 3164 h 31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64">
                <a:moveTo>
                  <a:pt x="0" y="0"/>
                </a:moveTo>
                <a:lnTo>
                  <a:pt x="0" y="3164"/>
                </a:ln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73" name="Freeform 37"/>
          <p:cNvSpPr>
            <a:spLocks/>
          </p:cNvSpPr>
          <p:nvPr/>
        </p:nvSpPr>
        <p:spPr bwMode="auto">
          <a:xfrm>
            <a:off x="101600" y="3695700"/>
            <a:ext cx="5080000" cy="1588"/>
          </a:xfrm>
          <a:custGeom>
            <a:avLst/>
            <a:gdLst>
              <a:gd name="T0" fmla="*/ 0 w 3200"/>
              <a:gd name="T1" fmla="*/ 0 h 1"/>
              <a:gd name="T2" fmla="*/ 2147483647 w 3200"/>
              <a:gd name="T3" fmla="*/ 0 h 1"/>
              <a:gd name="T4" fmla="*/ 0 60000 65536"/>
              <a:gd name="T5" fmla="*/ 0 60000 65536"/>
              <a:gd name="T6" fmla="*/ 0 w 3200"/>
              <a:gd name="T7" fmla="*/ 0 h 1"/>
              <a:gd name="T8" fmla="*/ 3200 w 3200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200" h="1">
                <a:moveTo>
                  <a:pt x="0" y="0"/>
                </a:moveTo>
                <a:lnTo>
                  <a:pt x="3200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74" name="Line 38"/>
          <p:cNvSpPr>
            <a:spLocks noChangeShapeType="1"/>
          </p:cNvSpPr>
          <p:nvPr/>
        </p:nvSpPr>
        <p:spPr bwMode="auto">
          <a:xfrm flipV="1">
            <a:off x="2643188" y="1146175"/>
            <a:ext cx="0" cy="50403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75" name="Text Box 39"/>
          <p:cNvSpPr txBox="1">
            <a:spLocks noChangeArrowheads="1"/>
          </p:cNvSpPr>
          <p:nvPr/>
        </p:nvSpPr>
        <p:spPr bwMode="auto">
          <a:xfrm>
            <a:off x="2859088" y="36655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4376" name="Text Box 40"/>
          <p:cNvSpPr txBox="1">
            <a:spLocks noChangeArrowheads="1"/>
          </p:cNvSpPr>
          <p:nvPr/>
        </p:nvSpPr>
        <p:spPr bwMode="auto">
          <a:xfrm>
            <a:off x="2819400" y="3657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1</a:t>
            </a:r>
          </a:p>
        </p:txBody>
      </p:sp>
      <p:sp>
        <p:nvSpPr>
          <p:cNvPr id="14377" name="Text Box 41"/>
          <p:cNvSpPr txBox="1">
            <a:spLocks noChangeArrowheads="1"/>
          </p:cNvSpPr>
          <p:nvPr/>
        </p:nvSpPr>
        <p:spPr bwMode="auto">
          <a:xfrm>
            <a:off x="2355850" y="3657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0</a:t>
            </a:r>
          </a:p>
        </p:txBody>
      </p:sp>
      <p:sp>
        <p:nvSpPr>
          <p:cNvPr id="14378" name="Text Box 42"/>
          <p:cNvSpPr txBox="1">
            <a:spLocks noChangeArrowheads="1"/>
          </p:cNvSpPr>
          <p:nvPr/>
        </p:nvSpPr>
        <p:spPr bwMode="auto">
          <a:xfrm>
            <a:off x="4800600" y="3595688"/>
            <a:ext cx="3825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х</a:t>
            </a:r>
          </a:p>
        </p:txBody>
      </p:sp>
      <p:sp>
        <p:nvSpPr>
          <p:cNvPr id="14379" name="Text Box 43"/>
          <p:cNvSpPr txBox="1">
            <a:spLocks noChangeArrowheads="1"/>
          </p:cNvSpPr>
          <p:nvPr/>
        </p:nvSpPr>
        <p:spPr bwMode="auto">
          <a:xfrm>
            <a:off x="2209800" y="990600"/>
            <a:ext cx="3825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у</a:t>
            </a:r>
          </a:p>
        </p:txBody>
      </p:sp>
      <p:graphicFrame>
        <p:nvGraphicFramePr>
          <p:cNvPr id="243759" name="Object 47"/>
          <p:cNvGraphicFramePr>
            <a:graphicFrameLocks noChangeAspect="1"/>
          </p:cNvGraphicFramePr>
          <p:nvPr/>
        </p:nvGraphicFramePr>
        <p:xfrm>
          <a:off x="5370513" y="1219200"/>
          <a:ext cx="2136775" cy="588963"/>
        </p:xfrm>
        <a:graphic>
          <a:graphicData uri="http://schemas.openxmlformats.org/presentationml/2006/ole">
            <p:oleObj spid="_x0000_s5122" name="Формула" r:id="rId3" imgW="736600" imgH="203200" progId="Equation.3">
              <p:embed/>
            </p:oleObj>
          </a:graphicData>
        </a:graphic>
      </p:graphicFrame>
      <p:sp>
        <p:nvSpPr>
          <p:cNvPr id="14381" name="Text Box 48"/>
          <p:cNvSpPr txBox="1">
            <a:spLocks noChangeArrowheads="1"/>
          </p:cNvSpPr>
          <p:nvPr/>
        </p:nvSpPr>
        <p:spPr bwMode="auto">
          <a:xfrm>
            <a:off x="2057400" y="609600"/>
            <a:ext cx="617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/>
              <a:t>у = х</a:t>
            </a:r>
            <a:r>
              <a:rPr lang="ru-RU" sz="2400" b="1" baseline="30000" dirty="0"/>
              <a:t>-2</a:t>
            </a:r>
            <a:r>
              <a:rPr lang="ru-RU" sz="2400" b="1" dirty="0"/>
              <a:t>,    у = х</a:t>
            </a:r>
            <a:r>
              <a:rPr lang="ru-RU" sz="2400" b="1" baseline="30000" dirty="0"/>
              <a:t>-4 </a:t>
            </a:r>
            <a:r>
              <a:rPr lang="ru-RU" sz="2400" b="1" dirty="0"/>
              <a:t>,</a:t>
            </a:r>
            <a:r>
              <a:rPr lang="ru-RU" sz="2400" b="1" baseline="30000" dirty="0"/>
              <a:t>       </a:t>
            </a:r>
            <a:r>
              <a:rPr lang="ru-RU" sz="2400" b="1" dirty="0"/>
              <a:t>у = х</a:t>
            </a:r>
            <a:r>
              <a:rPr lang="ru-RU" sz="2400" b="1" baseline="30000" dirty="0"/>
              <a:t>-6</a:t>
            </a:r>
            <a:r>
              <a:rPr lang="ru-RU" sz="2400" b="1" dirty="0"/>
              <a:t>,   у = х</a:t>
            </a:r>
            <a:r>
              <a:rPr lang="ru-RU" sz="2400" b="1" baseline="30000" dirty="0"/>
              <a:t>-8</a:t>
            </a:r>
            <a:r>
              <a:rPr lang="ru-RU" sz="2400" b="1" dirty="0"/>
              <a:t>,  …                     </a:t>
            </a:r>
          </a:p>
        </p:txBody>
      </p:sp>
      <p:graphicFrame>
        <p:nvGraphicFramePr>
          <p:cNvPr id="243762" name="Object 50"/>
          <p:cNvGraphicFramePr>
            <a:graphicFrameLocks noChangeAspect="1"/>
          </p:cNvGraphicFramePr>
          <p:nvPr/>
        </p:nvGraphicFramePr>
        <p:xfrm>
          <a:off x="5221288" y="2133600"/>
          <a:ext cx="2319337" cy="588963"/>
        </p:xfrm>
        <a:graphic>
          <a:graphicData uri="http://schemas.openxmlformats.org/presentationml/2006/ole">
            <p:oleObj spid="_x0000_s5123" name="Формула" r:id="rId4" imgW="799753" imgH="203112" progId="Equation.3">
              <p:embed/>
            </p:oleObj>
          </a:graphicData>
        </a:graphic>
      </p:graphicFrame>
      <p:sp>
        <p:nvSpPr>
          <p:cNvPr id="243763" name="Freeform 51"/>
          <p:cNvSpPr>
            <a:spLocks/>
          </p:cNvSpPr>
          <p:nvPr/>
        </p:nvSpPr>
        <p:spPr bwMode="auto">
          <a:xfrm>
            <a:off x="177800" y="3695700"/>
            <a:ext cx="4775200" cy="1588"/>
          </a:xfrm>
          <a:custGeom>
            <a:avLst/>
            <a:gdLst>
              <a:gd name="T0" fmla="*/ 0 w 3008"/>
              <a:gd name="T1" fmla="*/ 0 h 1"/>
              <a:gd name="T2" fmla="*/ 2147483647 w 3008"/>
              <a:gd name="T3" fmla="*/ 0 h 1"/>
              <a:gd name="T4" fmla="*/ 0 60000 65536"/>
              <a:gd name="T5" fmla="*/ 0 60000 65536"/>
              <a:gd name="T6" fmla="*/ 0 w 3008"/>
              <a:gd name="T7" fmla="*/ 0 h 1"/>
              <a:gd name="T8" fmla="*/ 3008 w 3008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08" h="1">
                <a:moveTo>
                  <a:pt x="0" y="0"/>
                </a:moveTo>
                <a:lnTo>
                  <a:pt x="3008" y="0"/>
                </a:lnTo>
              </a:path>
            </a:pathLst>
          </a:custGeom>
          <a:noFill/>
          <a:ln w="38100">
            <a:solidFill>
              <a:srgbClr val="33CC33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3765" name="Freeform 53"/>
          <p:cNvSpPr>
            <a:spLocks/>
          </p:cNvSpPr>
          <p:nvPr/>
        </p:nvSpPr>
        <p:spPr bwMode="auto">
          <a:xfrm>
            <a:off x="2641600" y="1358900"/>
            <a:ext cx="1588" cy="2336800"/>
          </a:xfrm>
          <a:custGeom>
            <a:avLst/>
            <a:gdLst>
              <a:gd name="T0" fmla="*/ 0 w 1"/>
              <a:gd name="T1" fmla="*/ 2147483647 h 1472"/>
              <a:gd name="T2" fmla="*/ 0 w 1"/>
              <a:gd name="T3" fmla="*/ 0 h 1472"/>
              <a:gd name="T4" fmla="*/ 0 60000 65536"/>
              <a:gd name="T5" fmla="*/ 0 60000 65536"/>
              <a:gd name="T6" fmla="*/ 0 w 1"/>
              <a:gd name="T7" fmla="*/ 0 h 1472"/>
              <a:gd name="T8" fmla="*/ 1 w 1"/>
              <a:gd name="T9" fmla="*/ 1472 h 14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472">
                <a:moveTo>
                  <a:pt x="0" y="1472"/>
                </a:move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3766" name="Text Box 54"/>
          <p:cNvSpPr txBox="1">
            <a:spLocks noChangeArrowheads="1"/>
          </p:cNvSpPr>
          <p:nvPr/>
        </p:nvSpPr>
        <p:spPr bwMode="auto">
          <a:xfrm>
            <a:off x="5257800" y="2895600"/>
            <a:ext cx="3581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Функция у=х</a:t>
            </a:r>
            <a:r>
              <a:rPr lang="ru-RU" sz="2400" b="1" baseline="30000"/>
              <a:t>2</a:t>
            </a:r>
            <a:r>
              <a:rPr lang="en-US" sz="2400" b="1" baseline="30000"/>
              <a:t>n</a:t>
            </a:r>
            <a:r>
              <a:rPr lang="en-US" sz="2400" b="1"/>
              <a:t> </a:t>
            </a:r>
            <a:r>
              <a:rPr lang="ru-RU" sz="2400" b="1"/>
              <a:t>чётная, </a:t>
            </a:r>
          </a:p>
          <a:p>
            <a:r>
              <a:rPr lang="ru-RU" sz="2400" b="1"/>
              <a:t>т.к. (</a:t>
            </a:r>
            <a:r>
              <a:rPr lang="ru-RU" sz="2400" b="1">
                <a:solidFill>
                  <a:srgbClr val="FF0000"/>
                </a:solidFill>
              </a:rPr>
              <a:t>–</a:t>
            </a:r>
            <a:r>
              <a:rPr lang="ru-RU" sz="2400" b="1"/>
              <a:t>х)</a:t>
            </a:r>
            <a:r>
              <a:rPr lang="ru-RU" sz="2400" b="1" baseline="30000"/>
              <a:t>-2</a:t>
            </a:r>
            <a:r>
              <a:rPr lang="en-US" sz="2400" b="1" baseline="30000"/>
              <a:t>n</a:t>
            </a:r>
            <a:r>
              <a:rPr lang="ru-RU" sz="2400" b="1"/>
              <a:t> = х</a:t>
            </a:r>
            <a:r>
              <a:rPr lang="ru-RU" sz="2400" b="1" baseline="30000"/>
              <a:t>-2</a:t>
            </a:r>
            <a:r>
              <a:rPr lang="en-US" sz="2400" b="1" baseline="30000"/>
              <a:t>n</a:t>
            </a:r>
            <a:endParaRPr lang="ru-RU" sz="2400" b="1"/>
          </a:p>
        </p:txBody>
      </p:sp>
      <p:grpSp>
        <p:nvGrpSpPr>
          <p:cNvPr id="2" name="Group 55"/>
          <p:cNvGrpSpPr>
            <a:grpSpLocks/>
          </p:cNvGrpSpPr>
          <p:nvPr/>
        </p:nvGrpSpPr>
        <p:grpSpPr bwMode="auto">
          <a:xfrm>
            <a:off x="5181600" y="4038600"/>
            <a:ext cx="3962400" cy="1066800"/>
            <a:chOff x="3264" y="2496"/>
            <a:chExt cx="2256" cy="672"/>
          </a:xfrm>
        </p:grpSpPr>
        <p:sp>
          <p:nvSpPr>
            <p:cNvPr id="14405" name="Text Box 56"/>
            <p:cNvSpPr txBox="1">
              <a:spLocks noChangeArrowheads="1"/>
            </p:cNvSpPr>
            <p:nvPr/>
          </p:nvSpPr>
          <p:spPr bwMode="auto">
            <a:xfrm>
              <a:off x="3264" y="2496"/>
              <a:ext cx="2256" cy="6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/>
                <a:t>Функция возрастает на </a:t>
              </a:r>
            </a:p>
            <a:p>
              <a:endParaRPr lang="ru-RU" sz="1200" b="1"/>
            </a:p>
            <a:p>
              <a:r>
                <a:rPr lang="ru-RU" sz="2400" b="1"/>
                <a:t>промежутке </a:t>
              </a:r>
            </a:p>
          </p:txBody>
        </p:sp>
        <p:graphicFrame>
          <p:nvGraphicFramePr>
            <p:cNvPr id="14406" name="Object 57"/>
            <p:cNvGraphicFramePr>
              <a:graphicFrameLocks noChangeAspect="1"/>
            </p:cNvGraphicFramePr>
            <p:nvPr/>
          </p:nvGraphicFramePr>
          <p:xfrm>
            <a:off x="4560" y="2784"/>
            <a:ext cx="864" cy="384"/>
          </p:xfrm>
          <a:graphic>
            <a:graphicData uri="http://schemas.openxmlformats.org/presentationml/2006/ole">
              <p:oleObj spid="_x0000_s5127" name="Формула" r:id="rId5" imgW="457002" imgH="203112" progId="Equation.3">
                <p:embed/>
              </p:oleObj>
            </a:graphicData>
          </a:graphic>
        </p:graphicFrame>
      </p:grpSp>
      <p:grpSp>
        <p:nvGrpSpPr>
          <p:cNvPr id="3" name="Group 58"/>
          <p:cNvGrpSpPr>
            <a:grpSpLocks/>
          </p:cNvGrpSpPr>
          <p:nvPr/>
        </p:nvGrpSpPr>
        <p:grpSpPr bwMode="auto">
          <a:xfrm>
            <a:off x="5105400" y="5562600"/>
            <a:ext cx="3810000" cy="1066800"/>
            <a:chOff x="3264" y="3264"/>
            <a:chExt cx="2400" cy="672"/>
          </a:xfrm>
        </p:grpSpPr>
        <p:sp>
          <p:nvSpPr>
            <p:cNvPr id="14403" name="Text Box 59"/>
            <p:cNvSpPr txBox="1">
              <a:spLocks noChangeArrowheads="1"/>
            </p:cNvSpPr>
            <p:nvPr/>
          </p:nvSpPr>
          <p:spPr bwMode="auto">
            <a:xfrm>
              <a:off x="3264" y="3264"/>
              <a:ext cx="2256" cy="6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/>
                <a:t>Функция убывает </a:t>
              </a:r>
            </a:p>
            <a:p>
              <a:endParaRPr lang="ru-RU" sz="1200" b="1"/>
            </a:p>
            <a:p>
              <a:r>
                <a:rPr lang="ru-RU" sz="2400" b="1"/>
                <a:t>на промежутке </a:t>
              </a:r>
            </a:p>
          </p:txBody>
        </p:sp>
        <p:graphicFrame>
          <p:nvGraphicFramePr>
            <p:cNvPr id="14404" name="Object 60"/>
            <p:cNvGraphicFramePr>
              <a:graphicFrameLocks noChangeAspect="1"/>
            </p:cNvGraphicFramePr>
            <p:nvPr/>
          </p:nvGraphicFramePr>
          <p:xfrm>
            <a:off x="4800" y="3552"/>
            <a:ext cx="864" cy="384"/>
          </p:xfrm>
          <a:graphic>
            <a:graphicData uri="http://schemas.openxmlformats.org/presentationml/2006/ole">
              <p:oleObj spid="_x0000_s5126" name="Формула" r:id="rId6" imgW="457002" imgH="203112" progId="Equation.3">
                <p:embed/>
              </p:oleObj>
            </a:graphicData>
          </a:graphic>
        </p:graphicFrame>
      </p:grpSp>
      <p:sp>
        <p:nvSpPr>
          <p:cNvPr id="14388" name="Oval 70"/>
          <p:cNvSpPr>
            <a:spLocks noChangeArrowheads="1"/>
          </p:cNvSpPr>
          <p:nvPr/>
        </p:nvSpPr>
        <p:spPr bwMode="auto">
          <a:xfrm>
            <a:off x="2590800" y="3657600"/>
            <a:ext cx="76200" cy="762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4" name="Group 77"/>
          <p:cNvGrpSpPr>
            <a:grpSpLocks/>
          </p:cNvGrpSpPr>
          <p:nvPr/>
        </p:nvGrpSpPr>
        <p:grpSpPr bwMode="auto">
          <a:xfrm>
            <a:off x="242888" y="1428750"/>
            <a:ext cx="4786312" cy="2228850"/>
            <a:chOff x="153" y="900"/>
            <a:chExt cx="3015" cy="1404"/>
          </a:xfrm>
        </p:grpSpPr>
        <p:sp>
          <p:nvSpPr>
            <p:cNvPr id="14401" name="Freeform 71"/>
            <p:cNvSpPr>
              <a:spLocks/>
            </p:cNvSpPr>
            <p:nvPr/>
          </p:nvSpPr>
          <p:spPr bwMode="auto">
            <a:xfrm>
              <a:off x="153" y="900"/>
              <a:ext cx="1398" cy="1392"/>
            </a:xfrm>
            <a:custGeom>
              <a:avLst/>
              <a:gdLst>
                <a:gd name="T0" fmla="*/ 0 w 1398"/>
                <a:gd name="T1" fmla="*/ 1392 h 1392"/>
                <a:gd name="T2" fmla="*/ 798 w 1398"/>
                <a:gd name="T3" fmla="*/ 1374 h 1392"/>
                <a:gd name="T4" fmla="*/ 1158 w 1398"/>
                <a:gd name="T5" fmla="*/ 1338 h 1392"/>
                <a:gd name="T6" fmla="*/ 1308 w 1398"/>
                <a:gd name="T7" fmla="*/ 1236 h 1392"/>
                <a:gd name="T8" fmla="*/ 1362 w 1398"/>
                <a:gd name="T9" fmla="*/ 1002 h 1392"/>
                <a:gd name="T10" fmla="*/ 1380 w 1398"/>
                <a:gd name="T11" fmla="*/ 660 h 1392"/>
                <a:gd name="T12" fmla="*/ 1392 w 1398"/>
                <a:gd name="T13" fmla="*/ 330 h 1392"/>
                <a:gd name="T14" fmla="*/ 1398 w 1398"/>
                <a:gd name="T15" fmla="*/ 0 h 13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98"/>
                <a:gd name="T25" fmla="*/ 0 h 1392"/>
                <a:gd name="T26" fmla="*/ 1398 w 1398"/>
                <a:gd name="T27" fmla="*/ 1392 h 139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98" h="1392">
                  <a:moveTo>
                    <a:pt x="0" y="1392"/>
                  </a:moveTo>
                  <a:cubicBezTo>
                    <a:pt x="133" y="1389"/>
                    <a:pt x="605" y="1383"/>
                    <a:pt x="798" y="1374"/>
                  </a:cubicBezTo>
                  <a:cubicBezTo>
                    <a:pt x="991" y="1365"/>
                    <a:pt x="1073" y="1361"/>
                    <a:pt x="1158" y="1338"/>
                  </a:cubicBezTo>
                  <a:cubicBezTo>
                    <a:pt x="1243" y="1315"/>
                    <a:pt x="1274" y="1292"/>
                    <a:pt x="1308" y="1236"/>
                  </a:cubicBezTo>
                  <a:cubicBezTo>
                    <a:pt x="1342" y="1180"/>
                    <a:pt x="1350" y="1098"/>
                    <a:pt x="1362" y="1002"/>
                  </a:cubicBezTo>
                  <a:cubicBezTo>
                    <a:pt x="1374" y="906"/>
                    <a:pt x="1375" y="772"/>
                    <a:pt x="1380" y="660"/>
                  </a:cubicBezTo>
                  <a:cubicBezTo>
                    <a:pt x="1385" y="548"/>
                    <a:pt x="1389" y="440"/>
                    <a:pt x="1392" y="330"/>
                  </a:cubicBezTo>
                  <a:cubicBezTo>
                    <a:pt x="1395" y="220"/>
                    <a:pt x="1397" y="69"/>
                    <a:pt x="1398" y="0"/>
                  </a:cubicBezTo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02" name="Freeform 72"/>
            <p:cNvSpPr>
              <a:spLocks/>
            </p:cNvSpPr>
            <p:nvPr/>
          </p:nvSpPr>
          <p:spPr bwMode="auto">
            <a:xfrm flipH="1">
              <a:off x="1770" y="912"/>
              <a:ext cx="1398" cy="1392"/>
            </a:xfrm>
            <a:custGeom>
              <a:avLst/>
              <a:gdLst>
                <a:gd name="T0" fmla="*/ 0 w 1398"/>
                <a:gd name="T1" fmla="*/ 1392 h 1392"/>
                <a:gd name="T2" fmla="*/ 798 w 1398"/>
                <a:gd name="T3" fmla="*/ 1374 h 1392"/>
                <a:gd name="T4" fmla="*/ 1158 w 1398"/>
                <a:gd name="T5" fmla="*/ 1338 h 1392"/>
                <a:gd name="T6" fmla="*/ 1308 w 1398"/>
                <a:gd name="T7" fmla="*/ 1236 h 1392"/>
                <a:gd name="T8" fmla="*/ 1362 w 1398"/>
                <a:gd name="T9" fmla="*/ 1002 h 1392"/>
                <a:gd name="T10" fmla="*/ 1380 w 1398"/>
                <a:gd name="T11" fmla="*/ 660 h 1392"/>
                <a:gd name="T12" fmla="*/ 1392 w 1398"/>
                <a:gd name="T13" fmla="*/ 330 h 1392"/>
                <a:gd name="T14" fmla="*/ 1398 w 1398"/>
                <a:gd name="T15" fmla="*/ 0 h 13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98"/>
                <a:gd name="T25" fmla="*/ 0 h 1392"/>
                <a:gd name="T26" fmla="*/ 1398 w 1398"/>
                <a:gd name="T27" fmla="*/ 1392 h 139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98" h="1392">
                  <a:moveTo>
                    <a:pt x="0" y="1392"/>
                  </a:moveTo>
                  <a:cubicBezTo>
                    <a:pt x="133" y="1389"/>
                    <a:pt x="605" y="1383"/>
                    <a:pt x="798" y="1374"/>
                  </a:cubicBezTo>
                  <a:cubicBezTo>
                    <a:pt x="991" y="1365"/>
                    <a:pt x="1073" y="1361"/>
                    <a:pt x="1158" y="1338"/>
                  </a:cubicBezTo>
                  <a:cubicBezTo>
                    <a:pt x="1243" y="1315"/>
                    <a:pt x="1274" y="1292"/>
                    <a:pt x="1308" y="1236"/>
                  </a:cubicBezTo>
                  <a:cubicBezTo>
                    <a:pt x="1342" y="1180"/>
                    <a:pt x="1350" y="1098"/>
                    <a:pt x="1362" y="1002"/>
                  </a:cubicBezTo>
                  <a:cubicBezTo>
                    <a:pt x="1374" y="906"/>
                    <a:pt x="1375" y="772"/>
                    <a:pt x="1380" y="660"/>
                  </a:cubicBezTo>
                  <a:cubicBezTo>
                    <a:pt x="1385" y="548"/>
                    <a:pt x="1389" y="440"/>
                    <a:pt x="1392" y="330"/>
                  </a:cubicBezTo>
                  <a:cubicBezTo>
                    <a:pt x="1395" y="220"/>
                    <a:pt x="1397" y="69"/>
                    <a:pt x="1398" y="0"/>
                  </a:cubicBezTo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390" name="Oval 45"/>
          <p:cNvSpPr>
            <a:spLocks noChangeArrowheads="1"/>
          </p:cNvSpPr>
          <p:nvPr/>
        </p:nvSpPr>
        <p:spPr bwMode="auto">
          <a:xfrm>
            <a:off x="2895600" y="3352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" name="Group 76"/>
          <p:cNvGrpSpPr>
            <a:grpSpLocks/>
          </p:cNvGrpSpPr>
          <p:nvPr/>
        </p:nvGrpSpPr>
        <p:grpSpPr bwMode="auto">
          <a:xfrm>
            <a:off x="231775" y="3810000"/>
            <a:ext cx="4268788" cy="1171575"/>
            <a:chOff x="98" y="2862"/>
            <a:chExt cx="2689" cy="786"/>
          </a:xfrm>
        </p:grpSpPr>
        <p:graphicFrame>
          <p:nvGraphicFramePr>
            <p:cNvPr id="14398" name="Object 73"/>
            <p:cNvGraphicFramePr>
              <a:graphicFrameLocks noChangeAspect="1"/>
            </p:cNvGraphicFramePr>
            <p:nvPr/>
          </p:nvGraphicFramePr>
          <p:xfrm>
            <a:off x="98" y="3037"/>
            <a:ext cx="957" cy="491"/>
          </p:xfrm>
          <a:graphic>
            <a:graphicData uri="http://schemas.openxmlformats.org/presentationml/2006/ole">
              <p:oleObj spid="_x0000_s5124" name="Формула" r:id="rId7" imgW="520474" imgH="266584" progId="Equation.3">
                <p:embed/>
              </p:oleObj>
            </a:graphicData>
          </a:graphic>
        </p:graphicFrame>
        <p:graphicFrame>
          <p:nvGraphicFramePr>
            <p:cNvPr id="14399" name="Object 74"/>
            <p:cNvGraphicFramePr>
              <a:graphicFrameLocks noChangeAspect="1"/>
            </p:cNvGraphicFramePr>
            <p:nvPr/>
          </p:nvGraphicFramePr>
          <p:xfrm>
            <a:off x="1774" y="2862"/>
            <a:ext cx="1013" cy="786"/>
          </p:xfrm>
          <a:graphic>
            <a:graphicData uri="http://schemas.openxmlformats.org/presentationml/2006/ole">
              <p:oleObj spid="_x0000_s5125" name="Формула" r:id="rId8" imgW="507780" imgH="393529" progId="Equation.3">
                <p:embed/>
              </p:oleObj>
            </a:graphicData>
          </a:graphic>
        </p:graphicFrame>
        <p:sp>
          <p:nvSpPr>
            <p:cNvPr id="14400" name="AutoShape 75"/>
            <p:cNvSpPr>
              <a:spLocks noChangeArrowheads="1"/>
            </p:cNvSpPr>
            <p:nvPr/>
          </p:nvSpPr>
          <p:spPr bwMode="auto">
            <a:xfrm>
              <a:off x="1104" y="3168"/>
              <a:ext cx="624" cy="240"/>
            </a:xfrm>
            <a:prstGeom prst="leftRightArrow">
              <a:avLst>
                <a:gd name="adj1" fmla="val 50000"/>
                <a:gd name="adj2" fmla="val 52000"/>
              </a:avLst>
            </a:prstGeom>
            <a:gradFill rotWithShape="1">
              <a:gsLst>
                <a:gs pos="0">
                  <a:srgbClr val="000000"/>
                </a:gs>
                <a:gs pos="20000">
                  <a:srgbClr val="0A128C"/>
                </a:gs>
                <a:gs pos="35001">
                  <a:srgbClr val="181CC7"/>
                </a:gs>
                <a:gs pos="44000">
                  <a:srgbClr val="7005D4"/>
                </a:gs>
                <a:gs pos="50000">
                  <a:srgbClr val="8C3D91"/>
                </a:gs>
                <a:gs pos="56000">
                  <a:srgbClr val="7005D4"/>
                </a:gs>
                <a:gs pos="64999">
                  <a:srgbClr val="181CC7"/>
                </a:gs>
                <a:gs pos="80000">
                  <a:srgbClr val="0A128C"/>
                </a:gs>
                <a:gs pos="100000">
                  <a:srgbClr val="000000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4392" name="Oval 46"/>
          <p:cNvSpPr>
            <a:spLocks noChangeArrowheads="1"/>
          </p:cNvSpPr>
          <p:nvPr/>
        </p:nvSpPr>
        <p:spPr bwMode="auto">
          <a:xfrm>
            <a:off x="2286000" y="3352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6" name="Group 61"/>
          <p:cNvGrpSpPr>
            <a:grpSpLocks/>
          </p:cNvGrpSpPr>
          <p:nvPr/>
        </p:nvGrpSpPr>
        <p:grpSpPr bwMode="auto">
          <a:xfrm rot="17396008" flipH="1">
            <a:off x="-896937" y="2039937"/>
            <a:ext cx="723900" cy="1825625"/>
            <a:chOff x="3797" y="754"/>
            <a:chExt cx="852" cy="1931"/>
          </a:xfrm>
        </p:grpSpPr>
        <p:sp>
          <p:nvSpPr>
            <p:cNvPr id="14394" name="Freeform 62"/>
            <p:cNvSpPr>
              <a:spLocks/>
            </p:cNvSpPr>
            <p:nvPr/>
          </p:nvSpPr>
          <p:spPr bwMode="auto">
            <a:xfrm rot="78698">
              <a:off x="3797" y="754"/>
              <a:ext cx="852" cy="1909"/>
            </a:xfrm>
            <a:custGeom>
              <a:avLst/>
              <a:gdLst>
                <a:gd name="T0" fmla="*/ 0 w 1252"/>
                <a:gd name="T1" fmla="*/ 1 h 3125"/>
                <a:gd name="T2" fmla="*/ 1 w 1252"/>
                <a:gd name="T3" fmla="*/ 0 h 3125"/>
                <a:gd name="T4" fmla="*/ 1 w 1252"/>
                <a:gd name="T5" fmla="*/ 1 h 3125"/>
                <a:gd name="T6" fmla="*/ 1 w 1252"/>
                <a:gd name="T7" fmla="*/ 1 h 3125"/>
                <a:gd name="T8" fmla="*/ 1 w 1252"/>
                <a:gd name="T9" fmla="*/ 1 h 3125"/>
                <a:gd name="T10" fmla="*/ 0 w 1252"/>
                <a:gd name="T11" fmla="*/ 1 h 31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52"/>
                <a:gd name="T19" fmla="*/ 0 h 3125"/>
                <a:gd name="T20" fmla="*/ 1252 w 1252"/>
                <a:gd name="T21" fmla="*/ 3125 h 31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52" h="3125">
                  <a:moveTo>
                    <a:pt x="0" y="90"/>
                  </a:moveTo>
                  <a:lnTo>
                    <a:pt x="227" y="0"/>
                  </a:lnTo>
                  <a:lnTo>
                    <a:pt x="1179" y="2540"/>
                  </a:lnTo>
                  <a:lnTo>
                    <a:pt x="1252" y="3125"/>
                  </a:lnTo>
                  <a:lnTo>
                    <a:pt x="952" y="2630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3775" name="Freeform 63"/>
            <p:cNvSpPr>
              <a:spLocks/>
            </p:cNvSpPr>
            <p:nvPr/>
          </p:nvSpPr>
          <p:spPr bwMode="auto">
            <a:xfrm rot="78698">
              <a:off x="4428" y="2314"/>
              <a:ext cx="215" cy="371"/>
            </a:xfrm>
            <a:custGeom>
              <a:avLst/>
              <a:gdLst/>
              <a:ahLst/>
              <a:cxnLst>
                <a:cxn ang="0">
                  <a:pos x="316" y="608"/>
                </a:cxn>
                <a:cxn ang="0">
                  <a:pos x="227" y="0"/>
                </a:cxn>
                <a:cxn ang="0">
                  <a:pos x="0" y="90"/>
                </a:cxn>
                <a:cxn ang="0">
                  <a:pos x="316" y="608"/>
                </a:cxn>
              </a:cxnLst>
              <a:rect l="0" t="0" r="r" b="b"/>
              <a:pathLst>
                <a:path w="316" h="608">
                  <a:moveTo>
                    <a:pt x="316" y="608"/>
                  </a:moveTo>
                  <a:lnTo>
                    <a:pt x="227" y="0"/>
                  </a:lnTo>
                  <a:lnTo>
                    <a:pt x="0" y="90"/>
                  </a:lnTo>
                  <a:lnTo>
                    <a:pt x="316" y="608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FF9900"/>
                </a:gs>
                <a:gs pos="100000">
                  <a:schemeClr val="bg1"/>
                </a:gs>
              </a:gsLst>
              <a:lin ang="2700000" scaled="1"/>
            </a:gradFill>
            <a:ln w="9525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396" name="Freeform 64"/>
            <p:cNvSpPr>
              <a:spLocks/>
            </p:cNvSpPr>
            <p:nvPr/>
          </p:nvSpPr>
          <p:spPr bwMode="auto">
            <a:xfrm rot="78698">
              <a:off x="4554" y="2536"/>
              <a:ext cx="82" cy="141"/>
            </a:xfrm>
            <a:custGeom>
              <a:avLst/>
              <a:gdLst>
                <a:gd name="T0" fmla="*/ 1 w 121"/>
                <a:gd name="T1" fmla="*/ 0 h 230"/>
                <a:gd name="T2" fmla="*/ 0 w 121"/>
                <a:gd name="T3" fmla="*/ 1 h 230"/>
                <a:gd name="T4" fmla="*/ 1 w 121"/>
                <a:gd name="T5" fmla="*/ 1 h 230"/>
                <a:gd name="T6" fmla="*/ 1 w 121"/>
                <a:gd name="T7" fmla="*/ 0 h 2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1"/>
                <a:gd name="T13" fmla="*/ 0 h 230"/>
                <a:gd name="T14" fmla="*/ 121 w 121"/>
                <a:gd name="T15" fmla="*/ 230 h 2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1" h="230">
                  <a:moveTo>
                    <a:pt x="85" y="0"/>
                  </a:moveTo>
                  <a:lnTo>
                    <a:pt x="0" y="25"/>
                  </a:lnTo>
                  <a:lnTo>
                    <a:pt x="121" y="23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97" name="Freeform 65"/>
            <p:cNvSpPr>
              <a:spLocks/>
            </p:cNvSpPr>
            <p:nvPr/>
          </p:nvSpPr>
          <p:spPr bwMode="auto">
            <a:xfrm rot="78698">
              <a:off x="3866" y="765"/>
              <a:ext cx="744" cy="1595"/>
            </a:xfrm>
            <a:custGeom>
              <a:avLst/>
              <a:gdLst>
                <a:gd name="T0" fmla="*/ 1 w 1094"/>
                <a:gd name="T1" fmla="*/ 1 h 2612"/>
                <a:gd name="T2" fmla="*/ 1 w 1094"/>
                <a:gd name="T3" fmla="*/ 1 h 2612"/>
                <a:gd name="T4" fmla="*/ 1 w 1094"/>
                <a:gd name="T5" fmla="*/ 1 h 2612"/>
                <a:gd name="T6" fmla="*/ 1 w 1094"/>
                <a:gd name="T7" fmla="*/ 0 h 2612"/>
                <a:gd name="T8" fmla="*/ 0 w 1094"/>
                <a:gd name="T9" fmla="*/ 1 h 2612"/>
                <a:gd name="T10" fmla="*/ 1 w 1094"/>
                <a:gd name="T11" fmla="*/ 1 h 26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94"/>
                <a:gd name="T19" fmla="*/ 0 h 2612"/>
                <a:gd name="T20" fmla="*/ 1094 w 1094"/>
                <a:gd name="T21" fmla="*/ 2612 h 26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94" h="2612">
                  <a:moveTo>
                    <a:pt x="867" y="2612"/>
                  </a:moveTo>
                  <a:lnTo>
                    <a:pt x="1094" y="2522"/>
                  </a:lnTo>
                  <a:lnTo>
                    <a:pt x="1016" y="2554"/>
                  </a:lnTo>
                  <a:lnTo>
                    <a:pt x="84" y="0"/>
                  </a:lnTo>
                  <a:lnTo>
                    <a:pt x="0" y="30"/>
                  </a:lnTo>
                  <a:lnTo>
                    <a:pt x="940" y="2584"/>
                  </a:lnTo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3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3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43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3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35" presetClass="emph" presetSubtype="0" repeatCount="5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500" fill="hold"/>
                                        <p:tgtEl>
                                          <p:spTgt spid="243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243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437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4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38889E-6 -7.77778E-6 C 0.02848 0.00092 0.05695 0.00185 0.0915 -7.77778E-6 C 0.12622 -0.00186 0.18317 -0.00186 0.20834 -0.01112 C 0.23334 -0.02038 0.23473 -0.03149 0.24167 -0.05556 C 0.24844 -0.07964 0.24844 -0.11853 0.24983 -0.15556 C 0.2514 -0.1926 0.24983 -0.25001 0.24983 -0.27778 C 0.24983 -0.30556 0.24983 -0.3139 0.24983 -0.32223 " pathEditMode="relative" ptsTypes="aaaaaaA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983 -0.32223 L 0.29149 -0.31112 " pathEditMode="relative" ptsTypes="AA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5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166 -0.31111 C 0.29166 -0.26296 0.29166 -0.21481 0.29166 -0.17778 C 0.29166 -0.14074 0.29027 -0.11296 0.29166 -0.08889 C 0.29305 -0.06481 0.29444 -0.05 0.3 -0.03333 C 0.30555 -0.01666 0.30972 0.00371 0.325 0.01111 C 0.34027 0.01852 0.36666 0.00926 0.39166 0.01111 C 0.41666 0.01297 0.44444 0.02222 0.475 0.02222 C 0.50555 0.02222 0.54027 0.01667 0.575 0.01111 " pathEditMode="relative" rAng="0" ptsTypes="aaaaaaaA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" y="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5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6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437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63" grpId="0" animBg="1"/>
      <p:bldP spid="243763" grpId="1" animBg="1"/>
      <p:bldP spid="243765" grpId="0" animBg="1"/>
      <p:bldP spid="243765" grpId="1" animBg="1"/>
      <p:bldP spid="243765" grpId="2" animBg="1"/>
      <p:bldP spid="24376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916832"/>
            <a:ext cx="4248472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48"/>
          <p:cNvSpPr txBox="1">
            <a:spLocks noChangeArrowheads="1"/>
          </p:cNvSpPr>
          <p:nvPr/>
        </p:nvSpPr>
        <p:spPr bwMode="auto">
          <a:xfrm>
            <a:off x="2057400" y="609600"/>
            <a:ext cx="617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 smtClean="0"/>
              <a:t>                Функция       </a:t>
            </a:r>
            <a:r>
              <a:rPr lang="ru-RU" sz="2400" b="1" dirty="0" smtClean="0"/>
              <a:t>                     </a:t>
            </a:r>
            <a:endParaRPr lang="ru-RU" sz="2400" b="1" dirty="0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016" y="692696"/>
            <a:ext cx="1050028" cy="4160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/>
          <p:cNvSpPr txBox="1">
            <a:spLocks noChangeArrowheads="1"/>
          </p:cNvSpPr>
          <p:nvPr/>
        </p:nvSpPr>
        <p:spPr bwMode="auto">
          <a:xfrm>
            <a:off x="3924300" y="-315913"/>
            <a:ext cx="542925" cy="1006476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6000" b="1">
                <a:latin typeface="Times New Roman" pitchFamily="18" charset="0"/>
              </a:rPr>
              <a:t>y</a:t>
            </a:r>
            <a:endParaRPr lang="ru-RU" sz="6000" b="1">
              <a:latin typeface="Times New Roman" pitchFamily="18" charset="0"/>
            </a:endParaRPr>
          </a:p>
        </p:txBody>
      </p:sp>
      <p:sp>
        <p:nvSpPr>
          <p:cNvPr id="17411" name="Line 5"/>
          <p:cNvSpPr>
            <a:spLocks noChangeShapeType="1"/>
          </p:cNvSpPr>
          <p:nvPr/>
        </p:nvSpPr>
        <p:spPr bwMode="auto">
          <a:xfrm>
            <a:off x="296863" y="3429000"/>
            <a:ext cx="8470900" cy="15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17412" name="Line 6"/>
          <p:cNvSpPr>
            <a:spLocks noChangeShapeType="1"/>
          </p:cNvSpPr>
          <p:nvPr/>
        </p:nvSpPr>
        <p:spPr bwMode="auto">
          <a:xfrm flipV="1">
            <a:off x="4572000" y="139700"/>
            <a:ext cx="0" cy="6534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17413" name="Text Box 7"/>
          <p:cNvSpPr txBox="1">
            <a:spLocks noChangeArrowheads="1"/>
          </p:cNvSpPr>
          <p:nvPr/>
        </p:nvSpPr>
        <p:spPr bwMode="auto">
          <a:xfrm>
            <a:off x="8128000" y="3429000"/>
            <a:ext cx="809625" cy="1006475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6000" b="1">
                <a:latin typeface="Times New Roman" pitchFamily="18" charset="0"/>
              </a:rPr>
              <a:t>x</a:t>
            </a:r>
            <a:endParaRPr lang="ru-RU" sz="6000" b="1">
              <a:latin typeface="Times New Roman" pitchFamily="18" charset="0"/>
            </a:endParaRPr>
          </a:p>
        </p:txBody>
      </p:sp>
      <p:sp>
        <p:nvSpPr>
          <p:cNvPr id="17414" name="Line 9"/>
          <p:cNvSpPr>
            <a:spLocks noChangeShapeType="1"/>
          </p:cNvSpPr>
          <p:nvPr/>
        </p:nvSpPr>
        <p:spPr bwMode="auto">
          <a:xfrm>
            <a:off x="244475" y="3048000"/>
            <a:ext cx="8640763" cy="158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5" name="Line 10"/>
          <p:cNvSpPr>
            <a:spLocks noChangeShapeType="1"/>
          </p:cNvSpPr>
          <p:nvPr/>
        </p:nvSpPr>
        <p:spPr bwMode="auto">
          <a:xfrm>
            <a:off x="244475" y="2697163"/>
            <a:ext cx="8686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6" name="Line 11"/>
          <p:cNvSpPr>
            <a:spLocks noChangeShapeType="1"/>
          </p:cNvSpPr>
          <p:nvPr/>
        </p:nvSpPr>
        <p:spPr bwMode="auto">
          <a:xfrm>
            <a:off x="258763" y="2332038"/>
            <a:ext cx="86407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7" name="Line 12"/>
          <p:cNvSpPr>
            <a:spLocks noChangeShapeType="1"/>
          </p:cNvSpPr>
          <p:nvPr/>
        </p:nvSpPr>
        <p:spPr bwMode="auto">
          <a:xfrm>
            <a:off x="228600" y="1981200"/>
            <a:ext cx="86407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8" name="Line 13"/>
          <p:cNvSpPr>
            <a:spLocks noChangeShapeType="1"/>
          </p:cNvSpPr>
          <p:nvPr/>
        </p:nvSpPr>
        <p:spPr bwMode="auto">
          <a:xfrm>
            <a:off x="244475" y="1616075"/>
            <a:ext cx="8670925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9" name="Line 14"/>
          <p:cNvSpPr>
            <a:spLocks noChangeShapeType="1"/>
          </p:cNvSpPr>
          <p:nvPr/>
        </p:nvSpPr>
        <p:spPr bwMode="auto">
          <a:xfrm>
            <a:off x="228600" y="1249363"/>
            <a:ext cx="87026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0" name="Line 15"/>
          <p:cNvSpPr>
            <a:spLocks noChangeShapeType="1"/>
          </p:cNvSpPr>
          <p:nvPr/>
        </p:nvSpPr>
        <p:spPr bwMode="auto">
          <a:xfrm>
            <a:off x="228600" y="884238"/>
            <a:ext cx="86407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1" name="Line 16"/>
          <p:cNvSpPr>
            <a:spLocks noChangeShapeType="1"/>
          </p:cNvSpPr>
          <p:nvPr/>
        </p:nvSpPr>
        <p:spPr bwMode="auto">
          <a:xfrm>
            <a:off x="244475" y="533400"/>
            <a:ext cx="86709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2" name="Line 17"/>
          <p:cNvSpPr>
            <a:spLocks noChangeShapeType="1"/>
          </p:cNvSpPr>
          <p:nvPr/>
        </p:nvSpPr>
        <p:spPr bwMode="auto">
          <a:xfrm>
            <a:off x="244475" y="198438"/>
            <a:ext cx="8670925" cy="3016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3" name="Line 18"/>
          <p:cNvSpPr>
            <a:spLocks noChangeShapeType="1"/>
          </p:cNvSpPr>
          <p:nvPr/>
        </p:nvSpPr>
        <p:spPr bwMode="auto">
          <a:xfrm>
            <a:off x="198438" y="3779838"/>
            <a:ext cx="8686800" cy="1428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4" name="Line 19"/>
          <p:cNvSpPr>
            <a:spLocks noChangeShapeType="1"/>
          </p:cNvSpPr>
          <p:nvPr/>
        </p:nvSpPr>
        <p:spPr bwMode="auto">
          <a:xfrm>
            <a:off x="228600" y="4130675"/>
            <a:ext cx="86407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5" name="Line 20"/>
          <p:cNvSpPr>
            <a:spLocks noChangeShapeType="1"/>
          </p:cNvSpPr>
          <p:nvPr/>
        </p:nvSpPr>
        <p:spPr bwMode="auto">
          <a:xfrm flipV="1">
            <a:off x="212725" y="4495800"/>
            <a:ext cx="8656638" cy="158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6" name="Line 21"/>
          <p:cNvSpPr>
            <a:spLocks noChangeShapeType="1"/>
          </p:cNvSpPr>
          <p:nvPr/>
        </p:nvSpPr>
        <p:spPr bwMode="auto">
          <a:xfrm>
            <a:off x="0" y="4860925"/>
            <a:ext cx="88995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7" name="Line 22"/>
          <p:cNvSpPr>
            <a:spLocks noChangeShapeType="1"/>
          </p:cNvSpPr>
          <p:nvPr/>
        </p:nvSpPr>
        <p:spPr bwMode="auto">
          <a:xfrm>
            <a:off x="212725" y="5211763"/>
            <a:ext cx="8702675" cy="0"/>
          </a:xfrm>
          <a:prstGeom prst="line">
            <a:avLst/>
          </a:prstGeom>
          <a:noFill/>
          <a:ln w="9525">
            <a:solidFill>
              <a:srgbClr val="0080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8" name="Line 23"/>
          <p:cNvSpPr>
            <a:spLocks noChangeShapeType="1"/>
          </p:cNvSpPr>
          <p:nvPr/>
        </p:nvSpPr>
        <p:spPr bwMode="auto">
          <a:xfrm>
            <a:off x="228600" y="5578475"/>
            <a:ext cx="8626475" cy="1428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9" name="Line 24"/>
          <p:cNvSpPr>
            <a:spLocks noChangeShapeType="1"/>
          </p:cNvSpPr>
          <p:nvPr/>
        </p:nvSpPr>
        <p:spPr bwMode="auto">
          <a:xfrm>
            <a:off x="212725" y="5927725"/>
            <a:ext cx="867251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30" name="Line 25"/>
          <p:cNvSpPr>
            <a:spLocks noChangeShapeType="1"/>
          </p:cNvSpPr>
          <p:nvPr/>
        </p:nvSpPr>
        <p:spPr bwMode="auto">
          <a:xfrm>
            <a:off x="228600" y="6294438"/>
            <a:ext cx="8518525" cy="1428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31" name="Line 26"/>
          <p:cNvSpPr>
            <a:spLocks noChangeShapeType="1"/>
          </p:cNvSpPr>
          <p:nvPr/>
        </p:nvSpPr>
        <p:spPr bwMode="auto">
          <a:xfrm>
            <a:off x="212725" y="6659563"/>
            <a:ext cx="865663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32" name="Line 27"/>
          <p:cNvSpPr>
            <a:spLocks noChangeShapeType="1"/>
          </p:cNvSpPr>
          <p:nvPr/>
        </p:nvSpPr>
        <p:spPr bwMode="auto">
          <a:xfrm flipH="1">
            <a:off x="4906963" y="200025"/>
            <a:ext cx="15875" cy="64325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33" name="Line 28"/>
          <p:cNvSpPr>
            <a:spLocks noChangeShapeType="1"/>
          </p:cNvSpPr>
          <p:nvPr/>
        </p:nvSpPr>
        <p:spPr bwMode="auto">
          <a:xfrm>
            <a:off x="5273675" y="198438"/>
            <a:ext cx="0" cy="646112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34" name="Line 29"/>
          <p:cNvSpPr>
            <a:spLocks noChangeShapeType="1"/>
          </p:cNvSpPr>
          <p:nvPr/>
        </p:nvSpPr>
        <p:spPr bwMode="auto">
          <a:xfrm>
            <a:off x="5622925" y="228600"/>
            <a:ext cx="14288" cy="64166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35" name="Line 30"/>
          <p:cNvSpPr>
            <a:spLocks noChangeShapeType="1"/>
          </p:cNvSpPr>
          <p:nvPr/>
        </p:nvSpPr>
        <p:spPr bwMode="auto">
          <a:xfrm>
            <a:off x="5989638" y="212725"/>
            <a:ext cx="0" cy="6400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36" name="Line 31"/>
          <p:cNvSpPr>
            <a:spLocks noChangeShapeType="1"/>
          </p:cNvSpPr>
          <p:nvPr/>
        </p:nvSpPr>
        <p:spPr bwMode="auto">
          <a:xfrm>
            <a:off x="6340475" y="228600"/>
            <a:ext cx="15875" cy="64166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37" name="Line 32"/>
          <p:cNvSpPr>
            <a:spLocks noChangeShapeType="1"/>
          </p:cNvSpPr>
          <p:nvPr/>
        </p:nvSpPr>
        <p:spPr bwMode="auto">
          <a:xfrm>
            <a:off x="6705600" y="198438"/>
            <a:ext cx="30163" cy="643096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38" name="Line 33"/>
          <p:cNvSpPr>
            <a:spLocks noChangeShapeType="1"/>
          </p:cNvSpPr>
          <p:nvPr/>
        </p:nvSpPr>
        <p:spPr bwMode="auto">
          <a:xfrm>
            <a:off x="7056438" y="212725"/>
            <a:ext cx="30162" cy="64166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39" name="Line 34"/>
          <p:cNvSpPr>
            <a:spLocks noChangeShapeType="1"/>
          </p:cNvSpPr>
          <p:nvPr/>
        </p:nvSpPr>
        <p:spPr bwMode="auto">
          <a:xfrm>
            <a:off x="7437438" y="212725"/>
            <a:ext cx="0" cy="644683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40" name="Line 35"/>
          <p:cNvSpPr>
            <a:spLocks noChangeShapeType="1"/>
          </p:cNvSpPr>
          <p:nvPr/>
        </p:nvSpPr>
        <p:spPr bwMode="auto">
          <a:xfrm>
            <a:off x="7788275" y="212725"/>
            <a:ext cx="0" cy="6400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41" name="Line 36"/>
          <p:cNvSpPr>
            <a:spLocks noChangeShapeType="1"/>
          </p:cNvSpPr>
          <p:nvPr/>
        </p:nvSpPr>
        <p:spPr bwMode="auto">
          <a:xfrm>
            <a:off x="8137525" y="212725"/>
            <a:ext cx="15875" cy="64325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42" name="Line 37"/>
          <p:cNvSpPr>
            <a:spLocks noChangeShapeType="1"/>
          </p:cNvSpPr>
          <p:nvPr/>
        </p:nvSpPr>
        <p:spPr bwMode="auto">
          <a:xfrm>
            <a:off x="8474075" y="212725"/>
            <a:ext cx="14288" cy="644683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43" name="Line 38"/>
          <p:cNvSpPr>
            <a:spLocks noChangeShapeType="1"/>
          </p:cNvSpPr>
          <p:nvPr/>
        </p:nvSpPr>
        <p:spPr bwMode="auto">
          <a:xfrm>
            <a:off x="8793163" y="212725"/>
            <a:ext cx="30162" cy="64325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44" name="Line 39"/>
          <p:cNvSpPr>
            <a:spLocks noChangeShapeType="1"/>
          </p:cNvSpPr>
          <p:nvPr/>
        </p:nvSpPr>
        <p:spPr bwMode="auto">
          <a:xfrm>
            <a:off x="4206875" y="198438"/>
            <a:ext cx="0" cy="646112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45" name="Line 40"/>
          <p:cNvSpPr>
            <a:spLocks noChangeShapeType="1"/>
          </p:cNvSpPr>
          <p:nvPr/>
        </p:nvSpPr>
        <p:spPr bwMode="auto">
          <a:xfrm>
            <a:off x="3840163" y="204788"/>
            <a:ext cx="0" cy="644048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46" name="Line 41"/>
          <p:cNvSpPr>
            <a:spLocks noChangeShapeType="1"/>
          </p:cNvSpPr>
          <p:nvPr/>
        </p:nvSpPr>
        <p:spPr bwMode="auto">
          <a:xfrm>
            <a:off x="3444875" y="182563"/>
            <a:ext cx="30163" cy="6477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47" name="Line 42"/>
          <p:cNvSpPr>
            <a:spLocks noChangeShapeType="1"/>
          </p:cNvSpPr>
          <p:nvPr/>
        </p:nvSpPr>
        <p:spPr bwMode="auto">
          <a:xfrm>
            <a:off x="3108325" y="182563"/>
            <a:ext cx="15875" cy="644683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48" name="Line 43"/>
          <p:cNvSpPr>
            <a:spLocks noChangeShapeType="1"/>
          </p:cNvSpPr>
          <p:nvPr/>
        </p:nvSpPr>
        <p:spPr bwMode="auto">
          <a:xfrm>
            <a:off x="2759075" y="182563"/>
            <a:ext cx="0" cy="644683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49" name="Line 44"/>
          <p:cNvSpPr>
            <a:spLocks noChangeShapeType="1"/>
          </p:cNvSpPr>
          <p:nvPr/>
        </p:nvSpPr>
        <p:spPr bwMode="auto">
          <a:xfrm>
            <a:off x="2379663" y="204788"/>
            <a:ext cx="12700" cy="6470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50" name="Line 45"/>
          <p:cNvSpPr>
            <a:spLocks noChangeShapeType="1"/>
          </p:cNvSpPr>
          <p:nvPr/>
        </p:nvSpPr>
        <p:spPr bwMode="auto">
          <a:xfrm>
            <a:off x="2025650" y="198438"/>
            <a:ext cx="1588" cy="646112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51" name="Line 46"/>
          <p:cNvSpPr>
            <a:spLocks noChangeShapeType="1"/>
          </p:cNvSpPr>
          <p:nvPr/>
        </p:nvSpPr>
        <p:spPr bwMode="auto">
          <a:xfrm flipH="1">
            <a:off x="1646238" y="182563"/>
            <a:ext cx="14287" cy="643096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52" name="Line 47"/>
          <p:cNvSpPr>
            <a:spLocks noChangeShapeType="1"/>
          </p:cNvSpPr>
          <p:nvPr/>
        </p:nvSpPr>
        <p:spPr bwMode="auto">
          <a:xfrm>
            <a:off x="1295400" y="182563"/>
            <a:ext cx="0" cy="646271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53" name="Line 48"/>
          <p:cNvSpPr>
            <a:spLocks noChangeShapeType="1"/>
          </p:cNvSpPr>
          <p:nvPr/>
        </p:nvSpPr>
        <p:spPr bwMode="auto">
          <a:xfrm>
            <a:off x="931863" y="204788"/>
            <a:ext cx="28575" cy="644048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54" name="Line 49"/>
          <p:cNvSpPr>
            <a:spLocks noChangeShapeType="1"/>
          </p:cNvSpPr>
          <p:nvPr/>
        </p:nvSpPr>
        <p:spPr bwMode="auto">
          <a:xfrm>
            <a:off x="579438" y="182563"/>
            <a:ext cx="14287" cy="6477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55" name="Line 50"/>
          <p:cNvSpPr>
            <a:spLocks noChangeShapeType="1"/>
          </p:cNvSpPr>
          <p:nvPr/>
        </p:nvSpPr>
        <p:spPr bwMode="auto">
          <a:xfrm>
            <a:off x="242888" y="157163"/>
            <a:ext cx="1587" cy="65024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56" name="Text Box 51"/>
          <p:cNvSpPr txBox="1">
            <a:spLocks noChangeArrowheads="1"/>
          </p:cNvSpPr>
          <p:nvPr/>
        </p:nvSpPr>
        <p:spPr bwMode="auto">
          <a:xfrm>
            <a:off x="2771775" y="3284538"/>
            <a:ext cx="3581400" cy="914400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5400">
                <a:latin typeface="Times New Roman" pitchFamily="18" charset="0"/>
              </a:rPr>
              <a:t>   -</a:t>
            </a:r>
            <a:r>
              <a:rPr lang="ru-RU" sz="4800" b="1">
                <a:latin typeface="Times New Roman" pitchFamily="18" charset="0"/>
              </a:rPr>
              <a:t>1  0    1  2</a:t>
            </a:r>
          </a:p>
        </p:txBody>
      </p:sp>
      <p:grpSp>
        <p:nvGrpSpPr>
          <p:cNvPr id="2" name="Group 68"/>
          <p:cNvGrpSpPr>
            <a:grpSpLocks/>
          </p:cNvGrpSpPr>
          <p:nvPr/>
        </p:nvGrpSpPr>
        <p:grpSpPr bwMode="auto">
          <a:xfrm>
            <a:off x="4572000" y="-63500"/>
            <a:ext cx="3048000" cy="3492500"/>
            <a:chOff x="2880" y="-40"/>
            <a:chExt cx="1920" cy="2200"/>
          </a:xfrm>
        </p:grpSpPr>
        <p:sp>
          <p:nvSpPr>
            <p:cNvPr id="17474" name="Text Box 53"/>
            <p:cNvSpPr txBox="1">
              <a:spLocks noChangeArrowheads="1"/>
            </p:cNvSpPr>
            <p:nvPr/>
          </p:nvSpPr>
          <p:spPr bwMode="auto">
            <a:xfrm>
              <a:off x="4032" y="336"/>
              <a:ext cx="76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rgbClr val="008000"/>
                  </a:solidFill>
                </a:rPr>
                <a:t>у = х</a:t>
              </a:r>
              <a:r>
                <a:rPr lang="ru-RU" sz="2400" b="1" baseline="30000">
                  <a:solidFill>
                    <a:srgbClr val="008000"/>
                  </a:solidFill>
                </a:rPr>
                <a:t>1,5</a:t>
              </a:r>
              <a:endParaRPr lang="ru-RU" sz="2400" b="1">
                <a:solidFill>
                  <a:srgbClr val="008000"/>
                </a:solidFill>
              </a:endParaRPr>
            </a:p>
          </p:txBody>
        </p:sp>
        <p:sp>
          <p:nvSpPr>
            <p:cNvPr id="17475" name="Freeform 61"/>
            <p:cNvSpPr>
              <a:spLocks/>
            </p:cNvSpPr>
            <p:nvPr/>
          </p:nvSpPr>
          <p:spPr bwMode="auto">
            <a:xfrm>
              <a:off x="2880" y="-40"/>
              <a:ext cx="1408" cy="2200"/>
            </a:xfrm>
            <a:custGeom>
              <a:avLst/>
              <a:gdLst>
                <a:gd name="T0" fmla="*/ 0 w 1408"/>
                <a:gd name="T1" fmla="*/ 2200 h 2200"/>
                <a:gd name="T2" fmla="*/ 256 w 1408"/>
                <a:gd name="T3" fmla="*/ 2016 h 2200"/>
                <a:gd name="T4" fmla="*/ 464 w 1408"/>
                <a:gd name="T5" fmla="*/ 1736 h 2200"/>
                <a:gd name="T6" fmla="*/ 960 w 1408"/>
                <a:gd name="T7" fmla="*/ 896 h 2200"/>
                <a:gd name="T8" fmla="*/ 1408 w 1408"/>
                <a:gd name="T9" fmla="*/ 0 h 2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08"/>
                <a:gd name="T16" fmla="*/ 0 h 2200"/>
                <a:gd name="T17" fmla="*/ 1408 w 1408"/>
                <a:gd name="T18" fmla="*/ 2200 h 22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08" h="2200">
                  <a:moveTo>
                    <a:pt x="0" y="2200"/>
                  </a:moveTo>
                  <a:cubicBezTo>
                    <a:pt x="43" y="2169"/>
                    <a:pt x="179" y="2093"/>
                    <a:pt x="256" y="2016"/>
                  </a:cubicBezTo>
                  <a:cubicBezTo>
                    <a:pt x="333" y="1939"/>
                    <a:pt x="347" y="1923"/>
                    <a:pt x="464" y="1736"/>
                  </a:cubicBezTo>
                  <a:cubicBezTo>
                    <a:pt x="581" y="1549"/>
                    <a:pt x="803" y="1185"/>
                    <a:pt x="960" y="896"/>
                  </a:cubicBezTo>
                  <a:cubicBezTo>
                    <a:pt x="1117" y="607"/>
                    <a:pt x="1315" y="187"/>
                    <a:pt x="1408" y="0"/>
                  </a:cubicBezTo>
                </a:path>
              </a:pathLst>
            </a:cu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65"/>
          <p:cNvGrpSpPr>
            <a:grpSpLocks/>
          </p:cNvGrpSpPr>
          <p:nvPr/>
        </p:nvGrpSpPr>
        <p:grpSpPr bwMode="auto">
          <a:xfrm>
            <a:off x="4546600" y="50800"/>
            <a:ext cx="2185988" cy="3378200"/>
            <a:chOff x="2864" y="32"/>
            <a:chExt cx="1377" cy="2128"/>
          </a:xfrm>
        </p:grpSpPr>
        <p:sp>
          <p:nvSpPr>
            <p:cNvPr id="17472" name="Freeform 2"/>
            <p:cNvSpPr>
              <a:spLocks/>
            </p:cNvSpPr>
            <p:nvPr/>
          </p:nvSpPr>
          <p:spPr bwMode="auto">
            <a:xfrm>
              <a:off x="2864" y="32"/>
              <a:ext cx="800" cy="2128"/>
            </a:xfrm>
            <a:custGeom>
              <a:avLst/>
              <a:gdLst>
                <a:gd name="T0" fmla="*/ 0 w 800"/>
                <a:gd name="T1" fmla="*/ 2128 h 2128"/>
                <a:gd name="T2" fmla="*/ 304 w 800"/>
                <a:gd name="T3" fmla="*/ 1984 h 2128"/>
                <a:gd name="T4" fmla="*/ 464 w 800"/>
                <a:gd name="T5" fmla="*/ 1680 h 2128"/>
                <a:gd name="T6" fmla="*/ 656 w 800"/>
                <a:gd name="T7" fmla="*/ 928 h 2128"/>
                <a:gd name="T8" fmla="*/ 800 w 800"/>
                <a:gd name="T9" fmla="*/ 0 h 21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00"/>
                <a:gd name="T16" fmla="*/ 0 h 2128"/>
                <a:gd name="T17" fmla="*/ 800 w 800"/>
                <a:gd name="T18" fmla="*/ 2128 h 21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00" h="2128">
                  <a:moveTo>
                    <a:pt x="0" y="2128"/>
                  </a:moveTo>
                  <a:cubicBezTo>
                    <a:pt x="51" y="2101"/>
                    <a:pt x="227" y="2059"/>
                    <a:pt x="304" y="1984"/>
                  </a:cubicBezTo>
                  <a:cubicBezTo>
                    <a:pt x="381" y="1909"/>
                    <a:pt x="405" y="1856"/>
                    <a:pt x="464" y="1680"/>
                  </a:cubicBezTo>
                  <a:cubicBezTo>
                    <a:pt x="523" y="1504"/>
                    <a:pt x="600" y="1208"/>
                    <a:pt x="656" y="928"/>
                  </a:cubicBezTo>
                  <a:cubicBezTo>
                    <a:pt x="712" y="648"/>
                    <a:pt x="770" y="193"/>
                    <a:pt x="800" y="0"/>
                  </a:cubicBezTo>
                </a:path>
              </a:pathLst>
            </a:custGeom>
            <a:noFill/>
            <a:ln w="28575">
              <a:solidFill>
                <a:srgbClr val="3399FF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7473" name="Text Box 62"/>
            <p:cNvSpPr txBox="1">
              <a:spLocks noChangeArrowheads="1"/>
            </p:cNvSpPr>
            <p:nvPr/>
          </p:nvSpPr>
          <p:spPr bwMode="auto">
            <a:xfrm rot="-1978164">
              <a:off x="3473" y="330"/>
              <a:ext cx="76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rgbClr val="3399FF"/>
                  </a:solidFill>
                </a:rPr>
                <a:t>у = х</a:t>
              </a:r>
              <a:r>
                <a:rPr lang="ru-RU" sz="2400" b="1" baseline="30000">
                  <a:solidFill>
                    <a:srgbClr val="3399FF"/>
                  </a:solidFill>
                </a:rPr>
                <a:t>2,5</a:t>
              </a:r>
              <a:endParaRPr lang="ru-RU" sz="2400" b="1">
                <a:solidFill>
                  <a:srgbClr val="3399FF"/>
                </a:solidFill>
              </a:endParaRP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4419600" y="0"/>
            <a:ext cx="1219200" cy="3429000"/>
            <a:chOff x="2784" y="0"/>
            <a:chExt cx="768" cy="2160"/>
          </a:xfrm>
        </p:grpSpPr>
        <p:sp>
          <p:nvSpPr>
            <p:cNvPr id="17470" name="Freeform 63"/>
            <p:cNvSpPr>
              <a:spLocks/>
            </p:cNvSpPr>
            <p:nvPr/>
          </p:nvSpPr>
          <p:spPr bwMode="auto">
            <a:xfrm>
              <a:off x="2880" y="0"/>
              <a:ext cx="576" cy="2160"/>
            </a:xfrm>
            <a:custGeom>
              <a:avLst/>
              <a:gdLst>
                <a:gd name="T0" fmla="*/ 0 w 576"/>
                <a:gd name="T1" fmla="*/ 2160 h 2160"/>
                <a:gd name="T2" fmla="*/ 272 w 576"/>
                <a:gd name="T3" fmla="*/ 2096 h 2160"/>
                <a:gd name="T4" fmla="*/ 400 w 576"/>
                <a:gd name="T5" fmla="*/ 1952 h 2160"/>
                <a:gd name="T6" fmla="*/ 448 w 576"/>
                <a:gd name="T7" fmla="*/ 1696 h 2160"/>
                <a:gd name="T8" fmla="*/ 528 w 576"/>
                <a:gd name="T9" fmla="*/ 864 h 2160"/>
                <a:gd name="T10" fmla="*/ 576 w 576"/>
                <a:gd name="T11" fmla="*/ 0 h 21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6"/>
                <a:gd name="T19" fmla="*/ 0 h 2160"/>
                <a:gd name="T20" fmla="*/ 576 w 576"/>
                <a:gd name="T21" fmla="*/ 2160 h 216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6" h="2160">
                  <a:moveTo>
                    <a:pt x="0" y="2160"/>
                  </a:moveTo>
                  <a:cubicBezTo>
                    <a:pt x="45" y="2149"/>
                    <a:pt x="205" y="2131"/>
                    <a:pt x="272" y="2096"/>
                  </a:cubicBezTo>
                  <a:cubicBezTo>
                    <a:pt x="339" y="2061"/>
                    <a:pt x="371" y="2019"/>
                    <a:pt x="400" y="1952"/>
                  </a:cubicBezTo>
                  <a:cubicBezTo>
                    <a:pt x="429" y="1885"/>
                    <a:pt x="427" y="1877"/>
                    <a:pt x="448" y="1696"/>
                  </a:cubicBezTo>
                  <a:cubicBezTo>
                    <a:pt x="469" y="1515"/>
                    <a:pt x="507" y="1147"/>
                    <a:pt x="528" y="864"/>
                  </a:cubicBezTo>
                  <a:cubicBezTo>
                    <a:pt x="549" y="581"/>
                    <a:pt x="560" y="292"/>
                    <a:pt x="576" y="0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71" name="Text Box 64"/>
            <p:cNvSpPr txBox="1">
              <a:spLocks noChangeArrowheads="1"/>
            </p:cNvSpPr>
            <p:nvPr/>
          </p:nvSpPr>
          <p:spPr bwMode="auto">
            <a:xfrm>
              <a:off x="2784" y="0"/>
              <a:ext cx="76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rgbClr val="FF0000"/>
                  </a:solidFill>
                </a:rPr>
                <a:t>у = х</a:t>
              </a:r>
              <a:r>
                <a:rPr lang="ru-RU" sz="2400" b="1" baseline="30000">
                  <a:solidFill>
                    <a:srgbClr val="FF0000"/>
                  </a:solidFill>
                </a:rPr>
                <a:t>3,1</a:t>
              </a:r>
              <a:endParaRPr lang="ru-RU" sz="2400" b="1">
                <a:solidFill>
                  <a:srgbClr val="FF0000"/>
                </a:solidFill>
              </a:endParaRPr>
            </a:p>
          </p:txBody>
        </p:sp>
      </p:grpSp>
      <p:sp>
        <p:nvSpPr>
          <p:cNvPr id="254012" name="Oval 60"/>
          <p:cNvSpPr>
            <a:spLocks noChangeArrowheads="1"/>
          </p:cNvSpPr>
          <p:nvPr/>
        </p:nvSpPr>
        <p:spPr bwMode="auto">
          <a:xfrm>
            <a:off x="5224463" y="2630488"/>
            <a:ext cx="139700" cy="1524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61" name="Line 8"/>
          <p:cNvSpPr>
            <a:spLocks noChangeShapeType="1"/>
          </p:cNvSpPr>
          <p:nvPr/>
        </p:nvSpPr>
        <p:spPr bwMode="auto">
          <a:xfrm>
            <a:off x="5157788" y="3429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4004" name="Oval 52"/>
          <p:cNvSpPr>
            <a:spLocks noChangeArrowheads="1"/>
          </p:cNvSpPr>
          <p:nvPr/>
        </p:nvSpPr>
        <p:spPr bwMode="auto">
          <a:xfrm>
            <a:off x="4495800" y="3352800"/>
            <a:ext cx="139700" cy="1524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304800" y="548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Показатель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– положительное дробное число,  </a:t>
            </a:r>
            <a:endParaRPr lang="ru-RU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defRPr/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                                 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&gt;1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52974" name="Object 46"/>
          <p:cNvGraphicFramePr>
            <a:graphicFrameLocks noChangeAspect="1"/>
          </p:cNvGraphicFramePr>
          <p:nvPr/>
        </p:nvGraphicFramePr>
        <p:xfrm>
          <a:off x="609600" y="1524000"/>
          <a:ext cx="2136775" cy="588963"/>
        </p:xfrm>
        <a:graphic>
          <a:graphicData uri="http://schemas.openxmlformats.org/presentationml/2006/ole">
            <p:oleObj spid="_x0000_s33794" name="Формула" r:id="rId3" imgW="736600" imgH="203200" progId="Equation.3">
              <p:embed/>
            </p:oleObj>
          </a:graphicData>
        </a:graphic>
      </p:graphicFrame>
      <p:sp>
        <p:nvSpPr>
          <p:cNvPr id="17465" name="TextBox 64"/>
          <p:cNvSpPr txBox="1">
            <a:spLocks noChangeArrowheads="1"/>
          </p:cNvSpPr>
          <p:nvPr/>
        </p:nvSpPr>
        <p:spPr bwMode="auto">
          <a:xfrm>
            <a:off x="914400" y="266700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graphicFrame>
        <p:nvGraphicFramePr>
          <p:cNvPr id="252976" name="Object 48"/>
          <p:cNvGraphicFramePr>
            <a:graphicFrameLocks noChangeAspect="1"/>
          </p:cNvGraphicFramePr>
          <p:nvPr/>
        </p:nvGraphicFramePr>
        <p:xfrm>
          <a:off x="685800" y="2209800"/>
          <a:ext cx="2282825" cy="588963"/>
        </p:xfrm>
        <a:graphic>
          <a:graphicData uri="http://schemas.openxmlformats.org/presentationml/2006/ole">
            <p:oleObj spid="_x0000_s33795" name="Формула" r:id="rId4" imgW="787058" imgH="203112" progId="Equation.3">
              <p:embed/>
            </p:oleObj>
          </a:graphicData>
        </a:graphic>
      </p:graphicFrame>
      <p:sp>
        <p:nvSpPr>
          <p:cNvPr id="69" name="Прямоугольник 68"/>
          <p:cNvSpPr>
            <a:spLocks noChangeArrowheads="1"/>
          </p:cNvSpPr>
          <p:nvPr/>
        </p:nvSpPr>
        <p:spPr bwMode="auto">
          <a:xfrm>
            <a:off x="228600" y="4114800"/>
            <a:ext cx="4572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Функция возрастает на </a:t>
            </a:r>
          </a:p>
          <a:p>
            <a:r>
              <a:rPr lang="ru-RU" sz="2400" b="1"/>
              <a:t>промежутке </a:t>
            </a:r>
            <a:endParaRPr lang="ru-RU" sz="2400"/>
          </a:p>
        </p:txBody>
      </p:sp>
      <p:graphicFrame>
        <p:nvGraphicFramePr>
          <p:cNvPr id="7172" name="Object 54"/>
          <p:cNvGraphicFramePr>
            <a:graphicFrameLocks noChangeAspect="1"/>
          </p:cNvGraphicFramePr>
          <p:nvPr/>
        </p:nvGraphicFramePr>
        <p:xfrm>
          <a:off x="2133600" y="4419600"/>
          <a:ext cx="1474788" cy="609600"/>
        </p:xfrm>
        <a:graphic>
          <a:graphicData uri="http://schemas.openxmlformats.org/presentationml/2006/ole">
            <p:oleObj spid="_x0000_s33796" name="Формула" r:id="rId5" imgW="444307" imgH="203112" progId="Equation.3">
              <p:embed/>
            </p:oleObj>
          </a:graphicData>
        </a:graphic>
      </p:graphicFrame>
      <p:cxnSp>
        <p:nvCxnSpPr>
          <p:cNvPr id="68" name="Прямая соединительная линия 67"/>
          <p:cNvCxnSpPr>
            <a:stCxn id="254004" idx="6"/>
          </p:cNvCxnSpPr>
          <p:nvPr/>
        </p:nvCxnSpPr>
        <p:spPr>
          <a:xfrm>
            <a:off x="4635500" y="3429000"/>
            <a:ext cx="40513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0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54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54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54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540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540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540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540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540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540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540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540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0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54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54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54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5400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540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5400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540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5400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540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5400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5400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2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012" grpId="0" animBg="1"/>
      <p:bldP spid="254004" grpId="0" animBg="1"/>
      <p:bldP spid="61" grpId="0"/>
      <p:bldP spid="6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1" name="Freeform 3"/>
          <p:cNvSpPr>
            <a:spLocks/>
          </p:cNvSpPr>
          <p:nvPr/>
        </p:nvSpPr>
        <p:spPr bwMode="auto">
          <a:xfrm>
            <a:off x="4572000" y="1628775"/>
            <a:ext cx="4464050" cy="1800225"/>
          </a:xfrm>
          <a:custGeom>
            <a:avLst/>
            <a:gdLst>
              <a:gd name="T0" fmla="*/ 0 w 2812"/>
              <a:gd name="T1" fmla="*/ 2147483647 h 1134"/>
              <a:gd name="T2" fmla="*/ 2147483647 w 2812"/>
              <a:gd name="T3" fmla="*/ 2147483647 h 1134"/>
              <a:gd name="T4" fmla="*/ 2147483647 w 2812"/>
              <a:gd name="T5" fmla="*/ 2147483647 h 1134"/>
              <a:gd name="T6" fmla="*/ 2147483647 w 2812"/>
              <a:gd name="T7" fmla="*/ 2147483647 h 1134"/>
              <a:gd name="T8" fmla="*/ 2147483647 w 2812"/>
              <a:gd name="T9" fmla="*/ 0 h 11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12"/>
              <a:gd name="T16" fmla="*/ 0 h 1134"/>
              <a:gd name="T17" fmla="*/ 2812 w 2812"/>
              <a:gd name="T18" fmla="*/ 1134 h 113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12" h="1134">
                <a:moveTo>
                  <a:pt x="0" y="1134"/>
                </a:moveTo>
                <a:cubicBezTo>
                  <a:pt x="25" y="1082"/>
                  <a:pt x="73" y="901"/>
                  <a:pt x="152" y="822"/>
                </a:cubicBezTo>
                <a:cubicBezTo>
                  <a:pt x="231" y="743"/>
                  <a:pt x="200" y="756"/>
                  <a:pt x="477" y="657"/>
                </a:cubicBezTo>
                <a:cubicBezTo>
                  <a:pt x="754" y="558"/>
                  <a:pt x="1425" y="336"/>
                  <a:pt x="1814" y="227"/>
                </a:cubicBezTo>
                <a:cubicBezTo>
                  <a:pt x="2203" y="118"/>
                  <a:pt x="2509" y="60"/>
                  <a:pt x="2812" y="0"/>
                </a:cubicBezTo>
              </a:path>
            </a:pathLst>
          </a:custGeom>
          <a:noFill/>
          <a:ln w="28575">
            <a:solidFill>
              <a:srgbClr val="6600CC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3924300" y="-315913"/>
            <a:ext cx="542925" cy="1006476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6000" b="1">
                <a:latin typeface="Times New Roman" pitchFamily="18" charset="0"/>
              </a:rPr>
              <a:t>y</a:t>
            </a:r>
            <a:endParaRPr lang="ru-RU" sz="6000" b="1">
              <a:latin typeface="Times New Roman" pitchFamily="18" charset="0"/>
            </a:endParaRPr>
          </a:p>
        </p:txBody>
      </p:sp>
      <p:sp>
        <p:nvSpPr>
          <p:cNvPr id="15364" name="Line 5"/>
          <p:cNvSpPr>
            <a:spLocks noChangeShapeType="1"/>
          </p:cNvSpPr>
          <p:nvPr/>
        </p:nvSpPr>
        <p:spPr bwMode="auto">
          <a:xfrm>
            <a:off x="296863" y="3429000"/>
            <a:ext cx="8470900" cy="15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15365" name="Line 6"/>
          <p:cNvSpPr>
            <a:spLocks noChangeShapeType="1"/>
          </p:cNvSpPr>
          <p:nvPr/>
        </p:nvSpPr>
        <p:spPr bwMode="auto">
          <a:xfrm flipV="1">
            <a:off x="4572000" y="139700"/>
            <a:ext cx="0" cy="6534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15366" name="Text Box 7"/>
          <p:cNvSpPr txBox="1">
            <a:spLocks noChangeArrowheads="1"/>
          </p:cNvSpPr>
          <p:nvPr/>
        </p:nvSpPr>
        <p:spPr bwMode="auto">
          <a:xfrm>
            <a:off x="8128000" y="3429000"/>
            <a:ext cx="809625" cy="1006475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6000" b="1">
                <a:latin typeface="Times New Roman" pitchFamily="18" charset="0"/>
              </a:rPr>
              <a:t>x</a:t>
            </a:r>
            <a:endParaRPr lang="ru-RU" sz="6000" b="1">
              <a:latin typeface="Times New Roman" pitchFamily="18" charset="0"/>
            </a:endParaRPr>
          </a:p>
        </p:txBody>
      </p:sp>
      <p:sp>
        <p:nvSpPr>
          <p:cNvPr id="15367" name="Line 8"/>
          <p:cNvSpPr>
            <a:spLocks noChangeShapeType="1"/>
          </p:cNvSpPr>
          <p:nvPr/>
        </p:nvSpPr>
        <p:spPr bwMode="auto">
          <a:xfrm>
            <a:off x="5157788" y="3429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8" name="Line 9"/>
          <p:cNvSpPr>
            <a:spLocks noChangeShapeType="1"/>
          </p:cNvSpPr>
          <p:nvPr/>
        </p:nvSpPr>
        <p:spPr bwMode="auto">
          <a:xfrm>
            <a:off x="244475" y="3048000"/>
            <a:ext cx="8640763" cy="158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9" name="Line 10"/>
          <p:cNvSpPr>
            <a:spLocks noChangeShapeType="1"/>
          </p:cNvSpPr>
          <p:nvPr/>
        </p:nvSpPr>
        <p:spPr bwMode="auto">
          <a:xfrm>
            <a:off x="244475" y="2697163"/>
            <a:ext cx="8686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70" name="Line 11"/>
          <p:cNvSpPr>
            <a:spLocks noChangeShapeType="1"/>
          </p:cNvSpPr>
          <p:nvPr/>
        </p:nvSpPr>
        <p:spPr bwMode="auto">
          <a:xfrm>
            <a:off x="258763" y="2332038"/>
            <a:ext cx="86407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71" name="Line 12"/>
          <p:cNvSpPr>
            <a:spLocks noChangeShapeType="1"/>
          </p:cNvSpPr>
          <p:nvPr/>
        </p:nvSpPr>
        <p:spPr bwMode="auto">
          <a:xfrm>
            <a:off x="228600" y="1981200"/>
            <a:ext cx="86407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72" name="Line 13"/>
          <p:cNvSpPr>
            <a:spLocks noChangeShapeType="1"/>
          </p:cNvSpPr>
          <p:nvPr/>
        </p:nvSpPr>
        <p:spPr bwMode="auto">
          <a:xfrm>
            <a:off x="473075" y="1600200"/>
            <a:ext cx="8670925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73" name="Line 14"/>
          <p:cNvSpPr>
            <a:spLocks noChangeShapeType="1"/>
          </p:cNvSpPr>
          <p:nvPr/>
        </p:nvSpPr>
        <p:spPr bwMode="auto">
          <a:xfrm>
            <a:off x="228600" y="1249363"/>
            <a:ext cx="87026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74" name="Line 15"/>
          <p:cNvSpPr>
            <a:spLocks noChangeShapeType="1"/>
          </p:cNvSpPr>
          <p:nvPr/>
        </p:nvSpPr>
        <p:spPr bwMode="auto">
          <a:xfrm>
            <a:off x="228600" y="884238"/>
            <a:ext cx="86407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75" name="Line 16"/>
          <p:cNvSpPr>
            <a:spLocks noChangeShapeType="1"/>
          </p:cNvSpPr>
          <p:nvPr/>
        </p:nvSpPr>
        <p:spPr bwMode="auto">
          <a:xfrm>
            <a:off x="244475" y="533400"/>
            <a:ext cx="86709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76" name="Line 17"/>
          <p:cNvSpPr>
            <a:spLocks noChangeShapeType="1"/>
          </p:cNvSpPr>
          <p:nvPr/>
        </p:nvSpPr>
        <p:spPr bwMode="auto">
          <a:xfrm>
            <a:off x="244475" y="198438"/>
            <a:ext cx="8670925" cy="3016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77" name="Line 18"/>
          <p:cNvSpPr>
            <a:spLocks noChangeShapeType="1"/>
          </p:cNvSpPr>
          <p:nvPr/>
        </p:nvSpPr>
        <p:spPr bwMode="auto">
          <a:xfrm>
            <a:off x="198438" y="3779838"/>
            <a:ext cx="8686800" cy="1428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78" name="Line 19"/>
          <p:cNvSpPr>
            <a:spLocks noChangeShapeType="1"/>
          </p:cNvSpPr>
          <p:nvPr/>
        </p:nvSpPr>
        <p:spPr bwMode="auto">
          <a:xfrm>
            <a:off x="228600" y="4130675"/>
            <a:ext cx="86407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79" name="Line 20"/>
          <p:cNvSpPr>
            <a:spLocks noChangeShapeType="1"/>
          </p:cNvSpPr>
          <p:nvPr/>
        </p:nvSpPr>
        <p:spPr bwMode="auto">
          <a:xfrm flipV="1">
            <a:off x="212725" y="4495800"/>
            <a:ext cx="8656638" cy="158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80" name="Line 21"/>
          <p:cNvSpPr>
            <a:spLocks noChangeShapeType="1"/>
          </p:cNvSpPr>
          <p:nvPr/>
        </p:nvSpPr>
        <p:spPr bwMode="auto">
          <a:xfrm>
            <a:off x="0" y="4860925"/>
            <a:ext cx="88995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81" name="Line 22"/>
          <p:cNvSpPr>
            <a:spLocks noChangeShapeType="1"/>
          </p:cNvSpPr>
          <p:nvPr/>
        </p:nvSpPr>
        <p:spPr bwMode="auto">
          <a:xfrm>
            <a:off x="212725" y="5211763"/>
            <a:ext cx="87026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82" name="Line 23"/>
          <p:cNvSpPr>
            <a:spLocks noChangeShapeType="1"/>
          </p:cNvSpPr>
          <p:nvPr/>
        </p:nvSpPr>
        <p:spPr bwMode="auto">
          <a:xfrm>
            <a:off x="228600" y="5578475"/>
            <a:ext cx="8626475" cy="1428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83" name="Line 24"/>
          <p:cNvSpPr>
            <a:spLocks noChangeShapeType="1"/>
          </p:cNvSpPr>
          <p:nvPr/>
        </p:nvSpPr>
        <p:spPr bwMode="auto">
          <a:xfrm>
            <a:off x="212725" y="5927725"/>
            <a:ext cx="867251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84" name="Line 25"/>
          <p:cNvSpPr>
            <a:spLocks noChangeShapeType="1"/>
          </p:cNvSpPr>
          <p:nvPr/>
        </p:nvSpPr>
        <p:spPr bwMode="auto">
          <a:xfrm>
            <a:off x="228600" y="6294438"/>
            <a:ext cx="8518525" cy="1428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85" name="Line 26"/>
          <p:cNvSpPr>
            <a:spLocks noChangeShapeType="1"/>
          </p:cNvSpPr>
          <p:nvPr/>
        </p:nvSpPr>
        <p:spPr bwMode="auto">
          <a:xfrm>
            <a:off x="212725" y="6659563"/>
            <a:ext cx="865663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86" name="Line 27"/>
          <p:cNvSpPr>
            <a:spLocks noChangeShapeType="1"/>
          </p:cNvSpPr>
          <p:nvPr/>
        </p:nvSpPr>
        <p:spPr bwMode="auto">
          <a:xfrm flipH="1">
            <a:off x="4906963" y="200025"/>
            <a:ext cx="15875" cy="64325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87" name="Line 28"/>
          <p:cNvSpPr>
            <a:spLocks noChangeShapeType="1"/>
          </p:cNvSpPr>
          <p:nvPr/>
        </p:nvSpPr>
        <p:spPr bwMode="auto">
          <a:xfrm>
            <a:off x="5273675" y="198438"/>
            <a:ext cx="0" cy="646112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88" name="Line 29"/>
          <p:cNvSpPr>
            <a:spLocks noChangeShapeType="1"/>
          </p:cNvSpPr>
          <p:nvPr/>
        </p:nvSpPr>
        <p:spPr bwMode="auto">
          <a:xfrm>
            <a:off x="5622925" y="228600"/>
            <a:ext cx="14288" cy="64166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89" name="Line 30"/>
          <p:cNvSpPr>
            <a:spLocks noChangeShapeType="1"/>
          </p:cNvSpPr>
          <p:nvPr/>
        </p:nvSpPr>
        <p:spPr bwMode="auto">
          <a:xfrm>
            <a:off x="5989638" y="212725"/>
            <a:ext cx="0" cy="6400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90" name="Line 31"/>
          <p:cNvSpPr>
            <a:spLocks noChangeShapeType="1"/>
          </p:cNvSpPr>
          <p:nvPr/>
        </p:nvSpPr>
        <p:spPr bwMode="auto">
          <a:xfrm>
            <a:off x="6340475" y="228600"/>
            <a:ext cx="15875" cy="64166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91" name="Line 32"/>
          <p:cNvSpPr>
            <a:spLocks noChangeShapeType="1"/>
          </p:cNvSpPr>
          <p:nvPr/>
        </p:nvSpPr>
        <p:spPr bwMode="auto">
          <a:xfrm>
            <a:off x="6705600" y="198438"/>
            <a:ext cx="30163" cy="643096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92" name="Line 33"/>
          <p:cNvSpPr>
            <a:spLocks noChangeShapeType="1"/>
          </p:cNvSpPr>
          <p:nvPr/>
        </p:nvSpPr>
        <p:spPr bwMode="auto">
          <a:xfrm>
            <a:off x="7056438" y="212725"/>
            <a:ext cx="30162" cy="64166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93" name="Line 34"/>
          <p:cNvSpPr>
            <a:spLocks noChangeShapeType="1"/>
          </p:cNvSpPr>
          <p:nvPr/>
        </p:nvSpPr>
        <p:spPr bwMode="auto">
          <a:xfrm>
            <a:off x="7437438" y="212725"/>
            <a:ext cx="0" cy="644683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94" name="Line 35"/>
          <p:cNvSpPr>
            <a:spLocks noChangeShapeType="1"/>
          </p:cNvSpPr>
          <p:nvPr/>
        </p:nvSpPr>
        <p:spPr bwMode="auto">
          <a:xfrm>
            <a:off x="7788275" y="212725"/>
            <a:ext cx="0" cy="6400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95" name="Line 36"/>
          <p:cNvSpPr>
            <a:spLocks noChangeShapeType="1"/>
          </p:cNvSpPr>
          <p:nvPr/>
        </p:nvSpPr>
        <p:spPr bwMode="auto">
          <a:xfrm>
            <a:off x="8137525" y="212725"/>
            <a:ext cx="15875" cy="64325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96" name="Line 37"/>
          <p:cNvSpPr>
            <a:spLocks noChangeShapeType="1"/>
          </p:cNvSpPr>
          <p:nvPr/>
        </p:nvSpPr>
        <p:spPr bwMode="auto">
          <a:xfrm>
            <a:off x="8474075" y="212725"/>
            <a:ext cx="14288" cy="644683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97" name="Line 38"/>
          <p:cNvSpPr>
            <a:spLocks noChangeShapeType="1"/>
          </p:cNvSpPr>
          <p:nvPr/>
        </p:nvSpPr>
        <p:spPr bwMode="auto">
          <a:xfrm>
            <a:off x="8793163" y="212725"/>
            <a:ext cx="30162" cy="64325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98" name="Line 39"/>
          <p:cNvSpPr>
            <a:spLocks noChangeShapeType="1"/>
          </p:cNvSpPr>
          <p:nvPr/>
        </p:nvSpPr>
        <p:spPr bwMode="auto">
          <a:xfrm>
            <a:off x="4206875" y="198438"/>
            <a:ext cx="0" cy="646112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99" name="Line 40"/>
          <p:cNvSpPr>
            <a:spLocks noChangeShapeType="1"/>
          </p:cNvSpPr>
          <p:nvPr/>
        </p:nvSpPr>
        <p:spPr bwMode="auto">
          <a:xfrm>
            <a:off x="3840163" y="204788"/>
            <a:ext cx="0" cy="644048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400" name="Line 41"/>
          <p:cNvSpPr>
            <a:spLocks noChangeShapeType="1"/>
          </p:cNvSpPr>
          <p:nvPr/>
        </p:nvSpPr>
        <p:spPr bwMode="auto">
          <a:xfrm>
            <a:off x="3444875" y="182563"/>
            <a:ext cx="30163" cy="6477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401" name="Line 42"/>
          <p:cNvSpPr>
            <a:spLocks noChangeShapeType="1"/>
          </p:cNvSpPr>
          <p:nvPr/>
        </p:nvSpPr>
        <p:spPr bwMode="auto">
          <a:xfrm>
            <a:off x="3108325" y="182563"/>
            <a:ext cx="15875" cy="644683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402" name="Line 43"/>
          <p:cNvSpPr>
            <a:spLocks noChangeShapeType="1"/>
          </p:cNvSpPr>
          <p:nvPr/>
        </p:nvSpPr>
        <p:spPr bwMode="auto">
          <a:xfrm>
            <a:off x="2759075" y="182563"/>
            <a:ext cx="0" cy="644683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403" name="Line 44"/>
          <p:cNvSpPr>
            <a:spLocks noChangeShapeType="1"/>
          </p:cNvSpPr>
          <p:nvPr/>
        </p:nvSpPr>
        <p:spPr bwMode="auto">
          <a:xfrm>
            <a:off x="2379663" y="204788"/>
            <a:ext cx="12700" cy="6470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404" name="Line 45"/>
          <p:cNvSpPr>
            <a:spLocks noChangeShapeType="1"/>
          </p:cNvSpPr>
          <p:nvPr/>
        </p:nvSpPr>
        <p:spPr bwMode="auto">
          <a:xfrm>
            <a:off x="2025650" y="198438"/>
            <a:ext cx="1588" cy="646112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405" name="Line 46"/>
          <p:cNvSpPr>
            <a:spLocks noChangeShapeType="1"/>
          </p:cNvSpPr>
          <p:nvPr/>
        </p:nvSpPr>
        <p:spPr bwMode="auto">
          <a:xfrm flipH="1">
            <a:off x="1646238" y="182563"/>
            <a:ext cx="14287" cy="643096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406" name="Line 47"/>
          <p:cNvSpPr>
            <a:spLocks noChangeShapeType="1"/>
          </p:cNvSpPr>
          <p:nvPr/>
        </p:nvSpPr>
        <p:spPr bwMode="auto">
          <a:xfrm>
            <a:off x="1295400" y="182563"/>
            <a:ext cx="0" cy="646271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407" name="Line 48"/>
          <p:cNvSpPr>
            <a:spLocks noChangeShapeType="1"/>
          </p:cNvSpPr>
          <p:nvPr/>
        </p:nvSpPr>
        <p:spPr bwMode="auto">
          <a:xfrm>
            <a:off x="931863" y="204788"/>
            <a:ext cx="28575" cy="644048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408" name="Line 49"/>
          <p:cNvSpPr>
            <a:spLocks noChangeShapeType="1"/>
          </p:cNvSpPr>
          <p:nvPr/>
        </p:nvSpPr>
        <p:spPr bwMode="auto">
          <a:xfrm>
            <a:off x="579438" y="182563"/>
            <a:ext cx="14287" cy="6477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409" name="Line 50"/>
          <p:cNvSpPr>
            <a:spLocks noChangeShapeType="1"/>
          </p:cNvSpPr>
          <p:nvPr/>
        </p:nvSpPr>
        <p:spPr bwMode="auto">
          <a:xfrm>
            <a:off x="242888" y="157163"/>
            <a:ext cx="1587" cy="65024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410" name="Text Box 51"/>
          <p:cNvSpPr txBox="1">
            <a:spLocks noChangeArrowheads="1"/>
          </p:cNvSpPr>
          <p:nvPr/>
        </p:nvSpPr>
        <p:spPr bwMode="auto">
          <a:xfrm>
            <a:off x="2771775" y="3284538"/>
            <a:ext cx="3581400" cy="914400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5400">
                <a:latin typeface="Times New Roman" pitchFamily="18" charset="0"/>
              </a:rPr>
              <a:t>   -</a:t>
            </a:r>
            <a:r>
              <a:rPr lang="ru-RU" sz="4800" b="1">
                <a:latin typeface="Times New Roman" pitchFamily="18" charset="0"/>
              </a:rPr>
              <a:t>1  0    1  2</a:t>
            </a:r>
          </a:p>
        </p:txBody>
      </p:sp>
      <p:sp>
        <p:nvSpPr>
          <p:cNvPr id="247861" name="Oval 53"/>
          <p:cNvSpPr>
            <a:spLocks noChangeArrowheads="1"/>
          </p:cNvSpPr>
          <p:nvPr/>
        </p:nvSpPr>
        <p:spPr bwMode="auto">
          <a:xfrm>
            <a:off x="4495800" y="3352800"/>
            <a:ext cx="139700" cy="1524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412" name="Text Box 62"/>
          <p:cNvSpPr txBox="1">
            <a:spLocks noChangeArrowheads="1"/>
          </p:cNvSpPr>
          <p:nvPr/>
        </p:nvSpPr>
        <p:spPr bwMode="auto">
          <a:xfrm>
            <a:off x="8001000" y="16764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660066"/>
                </a:solidFill>
              </a:rPr>
              <a:t>у = х</a:t>
            </a:r>
            <a:r>
              <a:rPr lang="ru-RU" sz="2400" b="1" baseline="30000">
                <a:solidFill>
                  <a:srgbClr val="660066"/>
                </a:solidFill>
              </a:rPr>
              <a:t>0,5</a:t>
            </a:r>
            <a:endParaRPr lang="ru-RU" sz="2400" b="1">
              <a:solidFill>
                <a:srgbClr val="660066"/>
              </a:solidFill>
            </a:endParaRPr>
          </a:p>
        </p:txBody>
      </p:sp>
      <p:grpSp>
        <p:nvGrpSpPr>
          <p:cNvPr id="2" name="Group 70"/>
          <p:cNvGrpSpPr>
            <a:grpSpLocks/>
          </p:cNvGrpSpPr>
          <p:nvPr/>
        </p:nvGrpSpPr>
        <p:grpSpPr bwMode="auto">
          <a:xfrm>
            <a:off x="4559300" y="228600"/>
            <a:ext cx="4965700" cy="3213100"/>
            <a:chOff x="2872" y="144"/>
            <a:chExt cx="3128" cy="2024"/>
          </a:xfrm>
        </p:grpSpPr>
        <p:sp>
          <p:nvSpPr>
            <p:cNvPr id="15419" name="Text Box 64"/>
            <p:cNvSpPr txBox="1">
              <a:spLocks noChangeArrowheads="1"/>
            </p:cNvSpPr>
            <p:nvPr/>
          </p:nvSpPr>
          <p:spPr bwMode="auto">
            <a:xfrm>
              <a:off x="4800" y="144"/>
              <a:ext cx="120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rgbClr val="FF0000"/>
                  </a:solidFill>
                </a:rPr>
                <a:t>у = х</a:t>
              </a:r>
              <a:r>
                <a:rPr lang="ru-RU" sz="2400" b="1" baseline="30000">
                  <a:solidFill>
                    <a:srgbClr val="FF0000"/>
                  </a:solidFill>
                </a:rPr>
                <a:t>0,84</a:t>
              </a:r>
              <a:endParaRPr lang="ru-RU" sz="2400" b="1">
                <a:solidFill>
                  <a:srgbClr val="FF0000"/>
                </a:solidFill>
              </a:endParaRPr>
            </a:p>
          </p:txBody>
        </p:sp>
        <p:sp>
          <p:nvSpPr>
            <p:cNvPr id="15420" name="Freeform 67"/>
            <p:cNvSpPr>
              <a:spLocks/>
            </p:cNvSpPr>
            <p:nvPr/>
          </p:nvSpPr>
          <p:spPr bwMode="auto">
            <a:xfrm>
              <a:off x="2872" y="264"/>
              <a:ext cx="2736" cy="1904"/>
            </a:xfrm>
            <a:custGeom>
              <a:avLst/>
              <a:gdLst>
                <a:gd name="T0" fmla="*/ 2736 w 2736"/>
                <a:gd name="T1" fmla="*/ 0 h 1904"/>
                <a:gd name="T2" fmla="*/ 1216 w 2736"/>
                <a:gd name="T3" fmla="*/ 880 h 1904"/>
                <a:gd name="T4" fmla="*/ 448 w 2736"/>
                <a:gd name="T5" fmla="*/ 1440 h 1904"/>
                <a:gd name="T6" fmla="*/ 0 w 2736"/>
                <a:gd name="T7" fmla="*/ 1904 h 190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736"/>
                <a:gd name="T13" fmla="*/ 0 h 1904"/>
                <a:gd name="T14" fmla="*/ 2736 w 2736"/>
                <a:gd name="T15" fmla="*/ 1904 h 190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736" h="1904">
                  <a:moveTo>
                    <a:pt x="2736" y="0"/>
                  </a:moveTo>
                  <a:cubicBezTo>
                    <a:pt x="2483" y="144"/>
                    <a:pt x="1597" y="640"/>
                    <a:pt x="1216" y="880"/>
                  </a:cubicBezTo>
                  <a:cubicBezTo>
                    <a:pt x="835" y="1120"/>
                    <a:pt x="651" y="1269"/>
                    <a:pt x="448" y="1440"/>
                  </a:cubicBezTo>
                  <a:cubicBezTo>
                    <a:pt x="245" y="1611"/>
                    <a:pt x="93" y="1807"/>
                    <a:pt x="0" y="1904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69"/>
          <p:cNvGrpSpPr>
            <a:grpSpLocks/>
          </p:cNvGrpSpPr>
          <p:nvPr/>
        </p:nvGrpSpPr>
        <p:grpSpPr bwMode="auto">
          <a:xfrm>
            <a:off x="4559300" y="762000"/>
            <a:ext cx="4584700" cy="2679700"/>
            <a:chOff x="2872" y="480"/>
            <a:chExt cx="2888" cy="1688"/>
          </a:xfrm>
        </p:grpSpPr>
        <p:sp>
          <p:nvSpPr>
            <p:cNvPr id="15417" name="Freeform 66"/>
            <p:cNvSpPr>
              <a:spLocks/>
            </p:cNvSpPr>
            <p:nvPr/>
          </p:nvSpPr>
          <p:spPr bwMode="auto">
            <a:xfrm>
              <a:off x="2872" y="648"/>
              <a:ext cx="2816" cy="1520"/>
            </a:xfrm>
            <a:custGeom>
              <a:avLst/>
              <a:gdLst>
                <a:gd name="T0" fmla="*/ 2816 w 2816"/>
                <a:gd name="T1" fmla="*/ 0 h 1520"/>
                <a:gd name="T2" fmla="*/ 1264 w 2816"/>
                <a:gd name="T3" fmla="*/ 624 h 1520"/>
                <a:gd name="T4" fmla="*/ 464 w 2816"/>
                <a:gd name="T5" fmla="*/ 1056 h 1520"/>
                <a:gd name="T6" fmla="*/ 224 w 2816"/>
                <a:gd name="T7" fmla="*/ 1216 h 1520"/>
                <a:gd name="T8" fmla="*/ 0 w 2816"/>
                <a:gd name="T9" fmla="*/ 1520 h 15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16"/>
                <a:gd name="T16" fmla="*/ 0 h 1520"/>
                <a:gd name="T17" fmla="*/ 2816 w 2816"/>
                <a:gd name="T18" fmla="*/ 1520 h 15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16" h="1520">
                  <a:moveTo>
                    <a:pt x="2816" y="0"/>
                  </a:moveTo>
                  <a:cubicBezTo>
                    <a:pt x="2557" y="104"/>
                    <a:pt x="1656" y="448"/>
                    <a:pt x="1264" y="624"/>
                  </a:cubicBezTo>
                  <a:cubicBezTo>
                    <a:pt x="872" y="800"/>
                    <a:pt x="637" y="957"/>
                    <a:pt x="464" y="1056"/>
                  </a:cubicBezTo>
                  <a:cubicBezTo>
                    <a:pt x="291" y="1155"/>
                    <a:pt x="301" y="1139"/>
                    <a:pt x="224" y="1216"/>
                  </a:cubicBezTo>
                  <a:cubicBezTo>
                    <a:pt x="147" y="1293"/>
                    <a:pt x="47" y="1457"/>
                    <a:pt x="0" y="1520"/>
                  </a:cubicBezTo>
                </a:path>
              </a:pathLst>
            </a:custGeom>
            <a:noFill/>
            <a:ln w="28575">
              <a:solidFill>
                <a:srgbClr val="3399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18" name="Text Box 68"/>
            <p:cNvSpPr txBox="1">
              <a:spLocks noChangeArrowheads="1"/>
            </p:cNvSpPr>
            <p:nvPr/>
          </p:nvSpPr>
          <p:spPr bwMode="auto">
            <a:xfrm>
              <a:off x="4992" y="480"/>
              <a:ext cx="76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rgbClr val="3399FF"/>
                  </a:solidFill>
                </a:rPr>
                <a:t>у = х</a:t>
              </a:r>
              <a:r>
                <a:rPr lang="ru-RU" sz="2400" b="1" baseline="30000">
                  <a:solidFill>
                    <a:srgbClr val="3399FF"/>
                  </a:solidFill>
                </a:rPr>
                <a:t>0,7</a:t>
              </a:r>
              <a:endParaRPr lang="ru-RU" sz="2400" b="1">
                <a:solidFill>
                  <a:srgbClr val="3399FF"/>
                </a:solidFill>
              </a:endParaRPr>
            </a:p>
          </p:txBody>
        </p:sp>
      </p:grpSp>
      <p:sp>
        <p:nvSpPr>
          <p:cNvPr id="247860" name="Oval 52"/>
          <p:cNvSpPr>
            <a:spLocks noChangeArrowheads="1"/>
          </p:cNvSpPr>
          <p:nvPr/>
        </p:nvSpPr>
        <p:spPr bwMode="auto">
          <a:xfrm>
            <a:off x="5224463" y="2630488"/>
            <a:ext cx="139700" cy="1524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286072" y="5486400"/>
            <a:ext cx="8534400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Показатель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– положительное дробное число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</a:t>
            </a:r>
          </a:p>
          <a:p>
            <a:pPr algn="ctr">
              <a:defRPr/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                       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&lt; r &lt; 1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7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7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7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478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478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78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78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78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78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78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78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7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7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7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478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478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78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78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78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78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78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78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47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811" grpId="0" animBg="1"/>
      <p:bldP spid="247861" grpId="0" animBg="1"/>
      <p:bldP spid="247860" grpId="0" animBg="1"/>
      <p:bldP spid="6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3"/>
          <p:cNvSpPr txBox="1">
            <a:spLocks noChangeArrowheads="1"/>
          </p:cNvSpPr>
          <p:nvPr/>
        </p:nvSpPr>
        <p:spPr bwMode="auto">
          <a:xfrm>
            <a:off x="3924300" y="-315913"/>
            <a:ext cx="542925" cy="1006476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6000" b="1">
                <a:latin typeface="Times New Roman" pitchFamily="18" charset="0"/>
              </a:rPr>
              <a:t>y</a:t>
            </a:r>
            <a:endParaRPr lang="ru-RU" sz="6000" b="1">
              <a:latin typeface="Times New Roman" pitchFamily="18" charset="0"/>
            </a:endParaRPr>
          </a:p>
        </p:txBody>
      </p:sp>
      <p:sp>
        <p:nvSpPr>
          <p:cNvPr id="18435" name="Line 4"/>
          <p:cNvSpPr>
            <a:spLocks noChangeShapeType="1"/>
          </p:cNvSpPr>
          <p:nvPr/>
        </p:nvSpPr>
        <p:spPr bwMode="auto">
          <a:xfrm>
            <a:off x="296863" y="3429000"/>
            <a:ext cx="8470900" cy="15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18436" name="Line 5"/>
          <p:cNvSpPr>
            <a:spLocks noChangeShapeType="1"/>
          </p:cNvSpPr>
          <p:nvPr/>
        </p:nvSpPr>
        <p:spPr bwMode="auto">
          <a:xfrm flipV="1">
            <a:off x="4572000" y="139700"/>
            <a:ext cx="0" cy="6534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18437" name="Text Box 6"/>
          <p:cNvSpPr txBox="1">
            <a:spLocks noChangeArrowheads="1"/>
          </p:cNvSpPr>
          <p:nvPr/>
        </p:nvSpPr>
        <p:spPr bwMode="auto">
          <a:xfrm>
            <a:off x="8128000" y="3429000"/>
            <a:ext cx="809625" cy="1006475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6000" b="1">
                <a:latin typeface="Times New Roman" pitchFamily="18" charset="0"/>
              </a:rPr>
              <a:t>x</a:t>
            </a:r>
            <a:endParaRPr lang="ru-RU" sz="6000" b="1">
              <a:latin typeface="Times New Roman" pitchFamily="18" charset="0"/>
            </a:endParaRPr>
          </a:p>
        </p:txBody>
      </p:sp>
      <p:sp>
        <p:nvSpPr>
          <p:cNvPr id="18438" name="Line 7"/>
          <p:cNvSpPr>
            <a:spLocks noChangeShapeType="1"/>
          </p:cNvSpPr>
          <p:nvPr/>
        </p:nvSpPr>
        <p:spPr bwMode="auto">
          <a:xfrm>
            <a:off x="5157788" y="3429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9" name="Line 8"/>
          <p:cNvSpPr>
            <a:spLocks noChangeShapeType="1"/>
          </p:cNvSpPr>
          <p:nvPr/>
        </p:nvSpPr>
        <p:spPr bwMode="auto">
          <a:xfrm>
            <a:off x="244475" y="3048000"/>
            <a:ext cx="8640763" cy="158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0" name="Line 9"/>
          <p:cNvSpPr>
            <a:spLocks noChangeShapeType="1"/>
          </p:cNvSpPr>
          <p:nvPr/>
        </p:nvSpPr>
        <p:spPr bwMode="auto">
          <a:xfrm>
            <a:off x="244475" y="2697163"/>
            <a:ext cx="8686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1" name="Line 10"/>
          <p:cNvSpPr>
            <a:spLocks noChangeShapeType="1"/>
          </p:cNvSpPr>
          <p:nvPr/>
        </p:nvSpPr>
        <p:spPr bwMode="auto">
          <a:xfrm>
            <a:off x="258763" y="2332038"/>
            <a:ext cx="86407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2" name="Line 11"/>
          <p:cNvSpPr>
            <a:spLocks noChangeShapeType="1"/>
          </p:cNvSpPr>
          <p:nvPr/>
        </p:nvSpPr>
        <p:spPr bwMode="auto">
          <a:xfrm>
            <a:off x="228600" y="1981200"/>
            <a:ext cx="86407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3" name="Line 12"/>
          <p:cNvSpPr>
            <a:spLocks noChangeShapeType="1"/>
          </p:cNvSpPr>
          <p:nvPr/>
        </p:nvSpPr>
        <p:spPr bwMode="auto">
          <a:xfrm>
            <a:off x="244475" y="1616075"/>
            <a:ext cx="86709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4" name="Line 13"/>
          <p:cNvSpPr>
            <a:spLocks noChangeShapeType="1"/>
          </p:cNvSpPr>
          <p:nvPr/>
        </p:nvSpPr>
        <p:spPr bwMode="auto">
          <a:xfrm>
            <a:off x="228600" y="1249363"/>
            <a:ext cx="87026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5" name="Line 14"/>
          <p:cNvSpPr>
            <a:spLocks noChangeShapeType="1"/>
          </p:cNvSpPr>
          <p:nvPr/>
        </p:nvSpPr>
        <p:spPr bwMode="auto">
          <a:xfrm>
            <a:off x="228600" y="884238"/>
            <a:ext cx="86407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6" name="Line 15"/>
          <p:cNvSpPr>
            <a:spLocks noChangeShapeType="1"/>
          </p:cNvSpPr>
          <p:nvPr/>
        </p:nvSpPr>
        <p:spPr bwMode="auto">
          <a:xfrm>
            <a:off x="244475" y="533400"/>
            <a:ext cx="86709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7" name="Line 16"/>
          <p:cNvSpPr>
            <a:spLocks noChangeShapeType="1"/>
          </p:cNvSpPr>
          <p:nvPr/>
        </p:nvSpPr>
        <p:spPr bwMode="auto">
          <a:xfrm>
            <a:off x="244475" y="198438"/>
            <a:ext cx="8670925" cy="3016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8" name="Line 17"/>
          <p:cNvSpPr>
            <a:spLocks noChangeShapeType="1"/>
          </p:cNvSpPr>
          <p:nvPr/>
        </p:nvSpPr>
        <p:spPr bwMode="auto">
          <a:xfrm>
            <a:off x="198438" y="3779838"/>
            <a:ext cx="8686800" cy="1428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9" name="Line 18"/>
          <p:cNvSpPr>
            <a:spLocks noChangeShapeType="1"/>
          </p:cNvSpPr>
          <p:nvPr/>
        </p:nvSpPr>
        <p:spPr bwMode="auto">
          <a:xfrm>
            <a:off x="228600" y="4130675"/>
            <a:ext cx="86407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50" name="Line 19"/>
          <p:cNvSpPr>
            <a:spLocks noChangeShapeType="1"/>
          </p:cNvSpPr>
          <p:nvPr/>
        </p:nvSpPr>
        <p:spPr bwMode="auto">
          <a:xfrm flipV="1">
            <a:off x="212725" y="4495800"/>
            <a:ext cx="8656638" cy="158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51" name="Line 20"/>
          <p:cNvSpPr>
            <a:spLocks noChangeShapeType="1"/>
          </p:cNvSpPr>
          <p:nvPr/>
        </p:nvSpPr>
        <p:spPr bwMode="auto">
          <a:xfrm>
            <a:off x="0" y="4860925"/>
            <a:ext cx="88995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52" name="Line 21"/>
          <p:cNvSpPr>
            <a:spLocks noChangeShapeType="1"/>
          </p:cNvSpPr>
          <p:nvPr/>
        </p:nvSpPr>
        <p:spPr bwMode="auto">
          <a:xfrm>
            <a:off x="212725" y="5211763"/>
            <a:ext cx="87026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53" name="Line 22"/>
          <p:cNvSpPr>
            <a:spLocks noChangeShapeType="1"/>
          </p:cNvSpPr>
          <p:nvPr/>
        </p:nvSpPr>
        <p:spPr bwMode="auto">
          <a:xfrm>
            <a:off x="228600" y="5578475"/>
            <a:ext cx="8626475" cy="1428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54" name="Line 23"/>
          <p:cNvSpPr>
            <a:spLocks noChangeShapeType="1"/>
          </p:cNvSpPr>
          <p:nvPr/>
        </p:nvSpPr>
        <p:spPr bwMode="auto">
          <a:xfrm>
            <a:off x="212725" y="5927725"/>
            <a:ext cx="867251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55" name="Line 24"/>
          <p:cNvSpPr>
            <a:spLocks noChangeShapeType="1"/>
          </p:cNvSpPr>
          <p:nvPr/>
        </p:nvSpPr>
        <p:spPr bwMode="auto">
          <a:xfrm>
            <a:off x="228600" y="6294438"/>
            <a:ext cx="8518525" cy="1428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56" name="Line 25"/>
          <p:cNvSpPr>
            <a:spLocks noChangeShapeType="1"/>
          </p:cNvSpPr>
          <p:nvPr/>
        </p:nvSpPr>
        <p:spPr bwMode="auto">
          <a:xfrm>
            <a:off x="212725" y="6659563"/>
            <a:ext cx="865663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57" name="Line 26"/>
          <p:cNvSpPr>
            <a:spLocks noChangeShapeType="1"/>
          </p:cNvSpPr>
          <p:nvPr/>
        </p:nvSpPr>
        <p:spPr bwMode="auto">
          <a:xfrm flipH="1">
            <a:off x="4906963" y="200025"/>
            <a:ext cx="15875" cy="64325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58" name="Line 27"/>
          <p:cNvSpPr>
            <a:spLocks noChangeShapeType="1"/>
          </p:cNvSpPr>
          <p:nvPr/>
        </p:nvSpPr>
        <p:spPr bwMode="auto">
          <a:xfrm>
            <a:off x="5273675" y="198438"/>
            <a:ext cx="0" cy="646112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59" name="Line 28"/>
          <p:cNvSpPr>
            <a:spLocks noChangeShapeType="1"/>
          </p:cNvSpPr>
          <p:nvPr/>
        </p:nvSpPr>
        <p:spPr bwMode="auto">
          <a:xfrm>
            <a:off x="5622925" y="228600"/>
            <a:ext cx="14288" cy="64166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60" name="Line 29"/>
          <p:cNvSpPr>
            <a:spLocks noChangeShapeType="1"/>
          </p:cNvSpPr>
          <p:nvPr/>
        </p:nvSpPr>
        <p:spPr bwMode="auto">
          <a:xfrm>
            <a:off x="5989638" y="212725"/>
            <a:ext cx="0" cy="6400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61" name="Line 30"/>
          <p:cNvSpPr>
            <a:spLocks noChangeShapeType="1"/>
          </p:cNvSpPr>
          <p:nvPr/>
        </p:nvSpPr>
        <p:spPr bwMode="auto">
          <a:xfrm>
            <a:off x="6340475" y="228600"/>
            <a:ext cx="15875" cy="64166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62" name="Line 31"/>
          <p:cNvSpPr>
            <a:spLocks noChangeShapeType="1"/>
          </p:cNvSpPr>
          <p:nvPr/>
        </p:nvSpPr>
        <p:spPr bwMode="auto">
          <a:xfrm>
            <a:off x="6705600" y="198438"/>
            <a:ext cx="30163" cy="643096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63" name="Line 32"/>
          <p:cNvSpPr>
            <a:spLocks noChangeShapeType="1"/>
          </p:cNvSpPr>
          <p:nvPr/>
        </p:nvSpPr>
        <p:spPr bwMode="auto">
          <a:xfrm>
            <a:off x="7056438" y="212725"/>
            <a:ext cx="30162" cy="64166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64" name="Line 33"/>
          <p:cNvSpPr>
            <a:spLocks noChangeShapeType="1"/>
          </p:cNvSpPr>
          <p:nvPr/>
        </p:nvSpPr>
        <p:spPr bwMode="auto">
          <a:xfrm>
            <a:off x="7437438" y="212725"/>
            <a:ext cx="0" cy="644683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65" name="Line 34"/>
          <p:cNvSpPr>
            <a:spLocks noChangeShapeType="1"/>
          </p:cNvSpPr>
          <p:nvPr/>
        </p:nvSpPr>
        <p:spPr bwMode="auto">
          <a:xfrm>
            <a:off x="7788275" y="212725"/>
            <a:ext cx="0" cy="6400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66" name="Line 35"/>
          <p:cNvSpPr>
            <a:spLocks noChangeShapeType="1"/>
          </p:cNvSpPr>
          <p:nvPr/>
        </p:nvSpPr>
        <p:spPr bwMode="auto">
          <a:xfrm>
            <a:off x="8137525" y="212725"/>
            <a:ext cx="15875" cy="64325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67" name="Line 36"/>
          <p:cNvSpPr>
            <a:spLocks noChangeShapeType="1"/>
          </p:cNvSpPr>
          <p:nvPr/>
        </p:nvSpPr>
        <p:spPr bwMode="auto">
          <a:xfrm>
            <a:off x="8474075" y="212725"/>
            <a:ext cx="14288" cy="644683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68" name="Line 37"/>
          <p:cNvSpPr>
            <a:spLocks noChangeShapeType="1"/>
          </p:cNvSpPr>
          <p:nvPr/>
        </p:nvSpPr>
        <p:spPr bwMode="auto">
          <a:xfrm>
            <a:off x="8793163" y="212725"/>
            <a:ext cx="30162" cy="64325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69" name="Line 38"/>
          <p:cNvSpPr>
            <a:spLocks noChangeShapeType="1"/>
          </p:cNvSpPr>
          <p:nvPr/>
        </p:nvSpPr>
        <p:spPr bwMode="auto">
          <a:xfrm>
            <a:off x="4206875" y="198438"/>
            <a:ext cx="0" cy="646112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70" name="Line 39"/>
          <p:cNvSpPr>
            <a:spLocks noChangeShapeType="1"/>
          </p:cNvSpPr>
          <p:nvPr/>
        </p:nvSpPr>
        <p:spPr bwMode="auto">
          <a:xfrm>
            <a:off x="3840163" y="204788"/>
            <a:ext cx="0" cy="644048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71" name="Line 40"/>
          <p:cNvSpPr>
            <a:spLocks noChangeShapeType="1"/>
          </p:cNvSpPr>
          <p:nvPr/>
        </p:nvSpPr>
        <p:spPr bwMode="auto">
          <a:xfrm>
            <a:off x="3444875" y="182563"/>
            <a:ext cx="30163" cy="6477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72" name="Line 41"/>
          <p:cNvSpPr>
            <a:spLocks noChangeShapeType="1"/>
          </p:cNvSpPr>
          <p:nvPr/>
        </p:nvSpPr>
        <p:spPr bwMode="auto">
          <a:xfrm>
            <a:off x="3108325" y="182563"/>
            <a:ext cx="15875" cy="644683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73" name="Line 42"/>
          <p:cNvSpPr>
            <a:spLocks noChangeShapeType="1"/>
          </p:cNvSpPr>
          <p:nvPr/>
        </p:nvSpPr>
        <p:spPr bwMode="auto">
          <a:xfrm>
            <a:off x="2759075" y="182563"/>
            <a:ext cx="0" cy="644683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74" name="Line 43"/>
          <p:cNvSpPr>
            <a:spLocks noChangeShapeType="1"/>
          </p:cNvSpPr>
          <p:nvPr/>
        </p:nvSpPr>
        <p:spPr bwMode="auto">
          <a:xfrm>
            <a:off x="2379663" y="204788"/>
            <a:ext cx="12700" cy="6470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75" name="Line 44"/>
          <p:cNvSpPr>
            <a:spLocks noChangeShapeType="1"/>
          </p:cNvSpPr>
          <p:nvPr/>
        </p:nvSpPr>
        <p:spPr bwMode="auto">
          <a:xfrm>
            <a:off x="2025650" y="198438"/>
            <a:ext cx="1588" cy="646112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76" name="Line 45"/>
          <p:cNvSpPr>
            <a:spLocks noChangeShapeType="1"/>
          </p:cNvSpPr>
          <p:nvPr/>
        </p:nvSpPr>
        <p:spPr bwMode="auto">
          <a:xfrm flipH="1">
            <a:off x="1646238" y="182563"/>
            <a:ext cx="14287" cy="643096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77" name="Line 46"/>
          <p:cNvSpPr>
            <a:spLocks noChangeShapeType="1"/>
          </p:cNvSpPr>
          <p:nvPr/>
        </p:nvSpPr>
        <p:spPr bwMode="auto">
          <a:xfrm>
            <a:off x="1295400" y="182563"/>
            <a:ext cx="0" cy="646271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78" name="Line 47"/>
          <p:cNvSpPr>
            <a:spLocks noChangeShapeType="1"/>
          </p:cNvSpPr>
          <p:nvPr/>
        </p:nvSpPr>
        <p:spPr bwMode="auto">
          <a:xfrm>
            <a:off x="931863" y="204788"/>
            <a:ext cx="28575" cy="644048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64" name="Line 48"/>
          <p:cNvSpPr>
            <a:spLocks noChangeShapeType="1"/>
          </p:cNvSpPr>
          <p:nvPr/>
        </p:nvSpPr>
        <p:spPr bwMode="auto">
          <a:xfrm>
            <a:off x="579438" y="182563"/>
            <a:ext cx="14287" cy="6477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8480" name="Line 49"/>
          <p:cNvSpPr>
            <a:spLocks noChangeShapeType="1"/>
          </p:cNvSpPr>
          <p:nvPr/>
        </p:nvSpPr>
        <p:spPr bwMode="auto">
          <a:xfrm>
            <a:off x="242888" y="157163"/>
            <a:ext cx="1587" cy="65024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81" name="Text Box 50"/>
          <p:cNvSpPr txBox="1">
            <a:spLocks noChangeArrowheads="1"/>
          </p:cNvSpPr>
          <p:nvPr/>
        </p:nvSpPr>
        <p:spPr bwMode="auto">
          <a:xfrm>
            <a:off x="2771775" y="3284538"/>
            <a:ext cx="3581400" cy="914400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5400">
                <a:latin typeface="Times New Roman" pitchFamily="18" charset="0"/>
              </a:rPr>
              <a:t>   -</a:t>
            </a:r>
            <a:r>
              <a:rPr lang="ru-RU" sz="4800" b="1">
                <a:latin typeface="Times New Roman" pitchFamily="18" charset="0"/>
              </a:rPr>
              <a:t>1  0    1  2</a:t>
            </a:r>
          </a:p>
        </p:txBody>
      </p:sp>
      <p:graphicFrame>
        <p:nvGraphicFramePr>
          <p:cNvPr id="18482" name="Rectangle 54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8194" name="Формула" r:id="rId3" imgW="0" imgH="0" progId="Equation.3">
              <p:embed/>
            </p:oleObj>
          </a:graphicData>
        </a:graphic>
      </p:graphicFrame>
      <p:grpSp>
        <p:nvGrpSpPr>
          <p:cNvPr id="2" name="Group 65"/>
          <p:cNvGrpSpPr>
            <a:grpSpLocks/>
          </p:cNvGrpSpPr>
          <p:nvPr/>
        </p:nvGrpSpPr>
        <p:grpSpPr bwMode="auto">
          <a:xfrm>
            <a:off x="3429000" y="-165100"/>
            <a:ext cx="3619500" cy="3454400"/>
            <a:chOff x="2160" y="-104"/>
            <a:chExt cx="2280" cy="2176"/>
          </a:xfrm>
        </p:grpSpPr>
        <p:sp>
          <p:nvSpPr>
            <p:cNvPr id="18495" name="Freeform 2"/>
            <p:cNvSpPr>
              <a:spLocks/>
            </p:cNvSpPr>
            <p:nvPr/>
          </p:nvSpPr>
          <p:spPr bwMode="auto">
            <a:xfrm>
              <a:off x="3080" y="-104"/>
              <a:ext cx="1360" cy="2176"/>
            </a:xfrm>
            <a:custGeom>
              <a:avLst/>
              <a:gdLst>
                <a:gd name="T0" fmla="*/ 0 w 1360"/>
                <a:gd name="T1" fmla="*/ 0 h 2176"/>
                <a:gd name="T2" fmla="*/ 96 w 1360"/>
                <a:gd name="T3" fmla="*/ 1248 h 2176"/>
                <a:gd name="T4" fmla="*/ 247 w 1360"/>
                <a:gd name="T5" fmla="*/ 1802 h 2176"/>
                <a:gd name="T6" fmla="*/ 640 w 1360"/>
                <a:gd name="T7" fmla="*/ 2064 h 2176"/>
                <a:gd name="T8" fmla="*/ 1360 w 1360"/>
                <a:gd name="T9" fmla="*/ 2176 h 21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60"/>
                <a:gd name="T16" fmla="*/ 0 h 2176"/>
                <a:gd name="T17" fmla="*/ 1360 w 1360"/>
                <a:gd name="T18" fmla="*/ 2176 h 21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60" h="2176">
                  <a:moveTo>
                    <a:pt x="0" y="0"/>
                  </a:moveTo>
                  <a:cubicBezTo>
                    <a:pt x="13" y="208"/>
                    <a:pt x="55" y="948"/>
                    <a:pt x="96" y="1248"/>
                  </a:cubicBezTo>
                  <a:cubicBezTo>
                    <a:pt x="137" y="1548"/>
                    <a:pt x="156" y="1666"/>
                    <a:pt x="247" y="1802"/>
                  </a:cubicBezTo>
                  <a:cubicBezTo>
                    <a:pt x="338" y="1938"/>
                    <a:pt x="455" y="2002"/>
                    <a:pt x="640" y="2064"/>
                  </a:cubicBezTo>
                  <a:cubicBezTo>
                    <a:pt x="825" y="2126"/>
                    <a:pt x="1210" y="2153"/>
                    <a:pt x="1360" y="2176"/>
                  </a:cubicBezTo>
                </a:path>
              </a:pathLst>
            </a:custGeom>
            <a:noFill/>
            <a:ln w="28575">
              <a:solidFill>
                <a:srgbClr val="6600CC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8496" name="Text Box 57"/>
            <p:cNvSpPr txBox="1">
              <a:spLocks noChangeArrowheads="1"/>
            </p:cNvSpPr>
            <p:nvPr/>
          </p:nvSpPr>
          <p:spPr bwMode="auto">
            <a:xfrm>
              <a:off x="2160" y="576"/>
              <a:ext cx="9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rgbClr val="660066"/>
                  </a:solidFill>
                </a:rPr>
                <a:t>у = х</a:t>
              </a:r>
              <a:r>
                <a:rPr lang="ru-RU" sz="2400" b="1" baseline="30000">
                  <a:solidFill>
                    <a:srgbClr val="660066"/>
                  </a:solidFill>
                </a:rPr>
                <a:t>-1,3</a:t>
              </a:r>
              <a:endParaRPr lang="ru-RU" sz="2400" b="1">
                <a:solidFill>
                  <a:srgbClr val="660066"/>
                </a:solidFill>
              </a:endParaRPr>
            </a:p>
          </p:txBody>
        </p:sp>
      </p:grpSp>
      <p:grpSp>
        <p:nvGrpSpPr>
          <p:cNvPr id="3" name="Group 64"/>
          <p:cNvGrpSpPr>
            <a:grpSpLocks/>
          </p:cNvGrpSpPr>
          <p:nvPr/>
        </p:nvGrpSpPr>
        <p:grpSpPr bwMode="auto">
          <a:xfrm>
            <a:off x="3276600" y="520700"/>
            <a:ext cx="4114800" cy="2311400"/>
            <a:chOff x="2064" y="328"/>
            <a:chExt cx="2592" cy="1456"/>
          </a:xfrm>
        </p:grpSpPr>
        <p:sp>
          <p:nvSpPr>
            <p:cNvPr id="18493" name="Freeform 58"/>
            <p:cNvSpPr>
              <a:spLocks/>
            </p:cNvSpPr>
            <p:nvPr/>
          </p:nvSpPr>
          <p:spPr bwMode="auto">
            <a:xfrm>
              <a:off x="2920" y="328"/>
              <a:ext cx="1736" cy="1456"/>
            </a:xfrm>
            <a:custGeom>
              <a:avLst/>
              <a:gdLst>
                <a:gd name="T0" fmla="*/ 0 w 1736"/>
                <a:gd name="T1" fmla="*/ 0 h 1456"/>
                <a:gd name="T2" fmla="*/ 48 w 1736"/>
                <a:gd name="T3" fmla="*/ 720 h 1456"/>
                <a:gd name="T4" fmla="*/ 160 w 1736"/>
                <a:gd name="T5" fmla="*/ 1216 h 1456"/>
                <a:gd name="T6" fmla="*/ 440 w 1736"/>
                <a:gd name="T7" fmla="*/ 1400 h 1456"/>
                <a:gd name="T8" fmla="*/ 1208 w 1736"/>
                <a:gd name="T9" fmla="*/ 1448 h 1456"/>
                <a:gd name="T10" fmla="*/ 1736 w 1736"/>
                <a:gd name="T11" fmla="*/ 1448 h 14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36"/>
                <a:gd name="T19" fmla="*/ 0 h 1456"/>
                <a:gd name="T20" fmla="*/ 1736 w 1736"/>
                <a:gd name="T21" fmla="*/ 1456 h 14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36" h="1456">
                  <a:moveTo>
                    <a:pt x="0" y="0"/>
                  </a:moveTo>
                  <a:cubicBezTo>
                    <a:pt x="8" y="117"/>
                    <a:pt x="21" y="517"/>
                    <a:pt x="48" y="720"/>
                  </a:cubicBezTo>
                  <a:cubicBezTo>
                    <a:pt x="75" y="923"/>
                    <a:pt x="95" y="1103"/>
                    <a:pt x="160" y="1216"/>
                  </a:cubicBezTo>
                  <a:cubicBezTo>
                    <a:pt x="225" y="1329"/>
                    <a:pt x="265" y="1361"/>
                    <a:pt x="440" y="1400"/>
                  </a:cubicBezTo>
                  <a:cubicBezTo>
                    <a:pt x="615" y="1439"/>
                    <a:pt x="992" y="1440"/>
                    <a:pt x="1208" y="1448"/>
                  </a:cubicBezTo>
                  <a:cubicBezTo>
                    <a:pt x="1424" y="1456"/>
                    <a:pt x="1580" y="1452"/>
                    <a:pt x="1736" y="1448"/>
                  </a:cubicBezTo>
                </a:path>
              </a:pathLst>
            </a:custGeom>
            <a:noFill/>
            <a:ln w="28575">
              <a:solidFill>
                <a:srgbClr val="3399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94" name="Text Box 59"/>
            <p:cNvSpPr txBox="1">
              <a:spLocks noChangeArrowheads="1"/>
            </p:cNvSpPr>
            <p:nvPr/>
          </p:nvSpPr>
          <p:spPr bwMode="auto">
            <a:xfrm>
              <a:off x="2064" y="960"/>
              <a:ext cx="9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rgbClr val="3399FF"/>
                  </a:solidFill>
                </a:rPr>
                <a:t>у = х</a:t>
              </a:r>
              <a:r>
                <a:rPr lang="ru-RU" sz="2400" b="1" baseline="30000">
                  <a:solidFill>
                    <a:srgbClr val="3399FF"/>
                  </a:solidFill>
                </a:rPr>
                <a:t>-0,3</a:t>
              </a:r>
              <a:endParaRPr lang="ru-RU" sz="2400" b="1">
                <a:solidFill>
                  <a:srgbClr val="3399FF"/>
                </a:solidFill>
              </a:endParaRP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5105400" y="0"/>
            <a:ext cx="1828800" cy="3340100"/>
            <a:chOff x="3216" y="0"/>
            <a:chExt cx="1152" cy="2104"/>
          </a:xfrm>
        </p:grpSpPr>
        <p:sp>
          <p:nvSpPr>
            <p:cNvPr id="18491" name="Freeform 60"/>
            <p:cNvSpPr>
              <a:spLocks/>
            </p:cNvSpPr>
            <p:nvPr/>
          </p:nvSpPr>
          <p:spPr bwMode="auto">
            <a:xfrm>
              <a:off x="3216" y="0"/>
              <a:ext cx="872" cy="2104"/>
            </a:xfrm>
            <a:custGeom>
              <a:avLst/>
              <a:gdLst>
                <a:gd name="T0" fmla="*/ 0 w 872"/>
                <a:gd name="T1" fmla="*/ 0 h 2104"/>
                <a:gd name="T2" fmla="*/ 24 w 872"/>
                <a:gd name="T3" fmla="*/ 1032 h 2104"/>
                <a:gd name="T4" fmla="*/ 120 w 872"/>
                <a:gd name="T5" fmla="*/ 1704 h 2104"/>
                <a:gd name="T6" fmla="*/ 360 w 872"/>
                <a:gd name="T7" fmla="*/ 2008 h 2104"/>
                <a:gd name="T8" fmla="*/ 872 w 872"/>
                <a:gd name="T9" fmla="*/ 2104 h 21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2"/>
                <a:gd name="T16" fmla="*/ 0 h 2104"/>
                <a:gd name="T17" fmla="*/ 872 w 872"/>
                <a:gd name="T18" fmla="*/ 2104 h 21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2" h="2104">
                  <a:moveTo>
                    <a:pt x="0" y="0"/>
                  </a:moveTo>
                  <a:cubicBezTo>
                    <a:pt x="4" y="172"/>
                    <a:pt x="4" y="748"/>
                    <a:pt x="24" y="1032"/>
                  </a:cubicBezTo>
                  <a:cubicBezTo>
                    <a:pt x="44" y="1316"/>
                    <a:pt x="64" y="1541"/>
                    <a:pt x="120" y="1704"/>
                  </a:cubicBezTo>
                  <a:cubicBezTo>
                    <a:pt x="176" y="1867"/>
                    <a:pt x="235" y="1941"/>
                    <a:pt x="360" y="2008"/>
                  </a:cubicBezTo>
                  <a:cubicBezTo>
                    <a:pt x="485" y="2075"/>
                    <a:pt x="765" y="2084"/>
                    <a:pt x="872" y="2104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92" name="Text Box 61"/>
            <p:cNvSpPr txBox="1">
              <a:spLocks noChangeArrowheads="1"/>
            </p:cNvSpPr>
            <p:nvPr/>
          </p:nvSpPr>
          <p:spPr bwMode="auto">
            <a:xfrm>
              <a:off x="3456" y="144"/>
              <a:ext cx="9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rgbClr val="FF0000"/>
                  </a:solidFill>
                </a:rPr>
                <a:t>у = х</a:t>
              </a:r>
              <a:r>
                <a:rPr lang="ru-RU" sz="2400" b="1" baseline="30000">
                  <a:solidFill>
                    <a:srgbClr val="FF0000"/>
                  </a:solidFill>
                </a:rPr>
                <a:t>-2,3</a:t>
              </a:r>
              <a:endParaRPr lang="ru-RU" sz="2400" b="1">
                <a:solidFill>
                  <a:srgbClr val="FF0000"/>
                </a:solidFill>
              </a:endParaRPr>
            </a:p>
          </p:txBody>
        </p:sp>
      </p:grpSp>
      <p:grpSp>
        <p:nvGrpSpPr>
          <p:cNvPr id="5" name="Group 67"/>
          <p:cNvGrpSpPr>
            <a:grpSpLocks/>
          </p:cNvGrpSpPr>
          <p:nvPr/>
        </p:nvGrpSpPr>
        <p:grpSpPr bwMode="auto">
          <a:xfrm>
            <a:off x="5207000" y="-38100"/>
            <a:ext cx="1651000" cy="3429000"/>
            <a:chOff x="3280" y="-24"/>
            <a:chExt cx="1040" cy="2160"/>
          </a:xfrm>
        </p:grpSpPr>
        <p:sp>
          <p:nvSpPr>
            <p:cNvPr id="18489" name="Freeform 62"/>
            <p:cNvSpPr>
              <a:spLocks/>
            </p:cNvSpPr>
            <p:nvPr/>
          </p:nvSpPr>
          <p:spPr bwMode="auto">
            <a:xfrm>
              <a:off x="3280" y="-24"/>
              <a:ext cx="648" cy="2160"/>
            </a:xfrm>
            <a:custGeom>
              <a:avLst/>
              <a:gdLst>
                <a:gd name="T0" fmla="*/ 8 w 648"/>
                <a:gd name="T1" fmla="*/ 0 h 2160"/>
                <a:gd name="T2" fmla="*/ 8 w 648"/>
                <a:gd name="T3" fmla="*/ 896 h 2160"/>
                <a:gd name="T4" fmla="*/ 56 w 648"/>
                <a:gd name="T5" fmla="*/ 1744 h 2160"/>
                <a:gd name="T6" fmla="*/ 216 w 648"/>
                <a:gd name="T7" fmla="*/ 2064 h 2160"/>
                <a:gd name="T8" fmla="*/ 648 w 648"/>
                <a:gd name="T9" fmla="*/ 2160 h 21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48"/>
                <a:gd name="T16" fmla="*/ 0 h 2160"/>
                <a:gd name="T17" fmla="*/ 648 w 648"/>
                <a:gd name="T18" fmla="*/ 2160 h 21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48" h="2160">
                  <a:moveTo>
                    <a:pt x="8" y="0"/>
                  </a:moveTo>
                  <a:cubicBezTo>
                    <a:pt x="11" y="149"/>
                    <a:pt x="0" y="605"/>
                    <a:pt x="8" y="896"/>
                  </a:cubicBezTo>
                  <a:cubicBezTo>
                    <a:pt x="16" y="1187"/>
                    <a:pt x="21" y="1549"/>
                    <a:pt x="56" y="1744"/>
                  </a:cubicBezTo>
                  <a:cubicBezTo>
                    <a:pt x="91" y="1939"/>
                    <a:pt x="117" y="1995"/>
                    <a:pt x="216" y="2064"/>
                  </a:cubicBezTo>
                  <a:cubicBezTo>
                    <a:pt x="315" y="2133"/>
                    <a:pt x="558" y="2140"/>
                    <a:pt x="648" y="2160"/>
                  </a:cubicBezTo>
                </a:path>
              </a:pathLst>
            </a:cu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90" name="Text Box 63"/>
            <p:cNvSpPr txBox="1">
              <a:spLocks noChangeArrowheads="1"/>
            </p:cNvSpPr>
            <p:nvPr/>
          </p:nvSpPr>
          <p:spPr bwMode="auto">
            <a:xfrm>
              <a:off x="3408" y="528"/>
              <a:ext cx="9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rgbClr val="008000"/>
                  </a:solidFill>
                </a:rPr>
                <a:t>у = х</a:t>
              </a:r>
              <a:r>
                <a:rPr lang="ru-RU" sz="2400" b="1" baseline="30000">
                  <a:solidFill>
                    <a:srgbClr val="008000"/>
                  </a:solidFill>
                </a:rPr>
                <a:t>-3,8</a:t>
              </a:r>
              <a:endParaRPr lang="ru-RU" sz="2400" b="1">
                <a:solidFill>
                  <a:srgbClr val="008000"/>
                </a:solidFill>
              </a:endParaRPr>
            </a:p>
          </p:txBody>
        </p:sp>
      </p:grpSp>
      <p:sp>
        <p:nvSpPr>
          <p:cNvPr id="248883" name="Oval 51"/>
          <p:cNvSpPr>
            <a:spLocks noChangeArrowheads="1"/>
          </p:cNvSpPr>
          <p:nvPr/>
        </p:nvSpPr>
        <p:spPr bwMode="auto">
          <a:xfrm>
            <a:off x="5224463" y="2630488"/>
            <a:ext cx="139700" cy="1524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1371600" y="5105400"/>
            <a:ext cx="6096000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Показатель   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–   отрицательное  </a:t>
            </a:r>
          </a:p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дробное  число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 &lt; 0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48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48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48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2488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488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488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2488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2488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488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488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488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2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1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1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501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501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883" grpId="0" animBg="1"/>
      <p:bldP spid="6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75856" y="1976641"/>
            <a:ext cx="531033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Сегодня я узнал…</a:t>
            </a:r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Было интересно…</a:t>
            </a:r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Было сложно…</a:t>
            </a:r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Я понял, что…</a:t>
            </a:r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У меня получилось…</a:t>
            </a:r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Я попытался…</a:t>
            </a:r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Мне захотелось…</a:t>
            </a:r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сов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497210"/>
            <a:ext cx="2857500" cy="25717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60040" y="2420889"/>
            <a:ext cx="7772400" cy="3672408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                                Домашнее задание</a:t>
            </a:r>
          </a:p>
          <a:p>
            <a:pPr marL="742950" indent="-742950"/>
            <a:endParaRPr lang="ru-RU" sz="9600" b="1" dirty="0" smtClean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742950" indent="-742950"/>
            <a:endParaRPr lang="ru-RU" sz="9600" b="1" dirty="0" smtClean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742950" indent="-742950"/>
            <a:endParaRPr lang="ru-RU" sz="9600" b="1" dirty="0" smtClean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742950" indent="-742950"/>
            <a:endParaRPr lang="ru-RU" sz="9600" b="1" dirty="0" smtClean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742950" indent="-742950"/>
            <a:r>
              <a:rPr lang="ru-RU" sz="96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1) Построить </a:t>
            </a:r>
            <a:r>
              <a:rPr lang="ru-RU" sz="96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график и перечислить свойства </a:t>
            </a:r>
            <a:r>
              <a:rPr lang="ru-RU" sz="96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функции</a:t>
            </a:r>
          </a:p>
          <a:p>
            <a:pPr marL="742950" indent="-742950"/>
            <a:endParaRPr lang="ru-RU" sz="9600" b="1" dirty="0" smtClean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742950" indent="-742950"/>
            <a:endParaRPr lang="ru-RU" sz="9600" b="1" dirty="0" smtClean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742950" indent="-742950"/>
            <a:endParaRPr lang="ru-RU" sz="9600" b="1" dirty="0" smtClean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r>
              <a:rPr lang="en-US" sz="96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2</a:t>
            </a:r>
            <a:r>
              <a:rPr lang="en-US" sz="96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) </a:t>
            </a:r>
            <a:r>
              <a:rPr lang="ru-RU" sz="96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№9.10 а; 9.11а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15816" y="4293096"/>
            <a:ext cx="2297710" cy="432048"/>
          </a:xfrm>
          <a:prstGeom prst="rect">
            <a:avLst/>
          </a:prstGeom>
          <a:noFill/>
        </p:spPr>
      </p:pic>
      <p:pic>
        <p:nvPicPr>
          <p:cNvPr id="6" name="Рисунок 5" descr="сова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908720"/>
            <a:ext cx="2857500" cy="25717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728</TotalTime>
  <Words>654</Words>
  <Application>Microsoft Office PowerPoint</Application>
  <PresentationFormat>Экран (4:3)</PresentationFormat>
  <Paragraphs>153</Paragraphs>
  <Slides>17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Тема Office</vt:lpstr>
      <vt:lpstr>Формула</vt:lpstr>
      <vt:lpstr>Степенные функции, их свойства и графики  Алгебра и начала анализа, 11 класс</vt:lpstr>
      <vt:lpstr>Цель урока: Обеспечить восприятие, осмысление и первичное запоминание по теме  «Степенные функции, их свойства и графики»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</dc:title>
  <dc:creator>ирина</dc:creator>
  <cp:lastModifiedBy>Sagarda</cp:lastModifiedBy>
  <cp:revision>53</cp:revision>
  <dcterms:created xsi:type="dcterms:W3CDTF">2012-11-18T10:35:42Z</dcterms:created>
  <dcterms:modified xsi:type="dcterms:W3CDTF">2016-09-28T18:33:28Z</dcterms:modified>
</cp:coreProperties>
</file>